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6"/>
  </p:notesMasterIdLst>
  <p:sldIdLst>
    <p:sldId id="256" r:id="rId2"/>
    <p:sldId id="277" r:id="rId3"/>
    <p:sldId id="278" r:id="rId4"/>
    <p:sldId id="279" r:id="rId5"/>
    <p:sldId id="257" r:id="rId6"/>
    <p:sldId id="280" r:id="rId7"/>
    <p:sldId id="281" r:id="rId8"/>
    <p:sldId id="261" r:id="rId9"/>
    <p:sldId id="262" r:id="rId10"/>
    <p:sldId id="267" r:id="rId11"/>
    <p:sldId id="263" r:id="rId12"/>
    <p:sldId id="268" r:id="rId13"/>
    <p:sldId id="270" r:id="rId14"/>
    <p:sldId id="272" r:id="rId15"/>
    <p:sldId id="282" r:id="rId16"/>
    <p:sldId id="283" r:id="rId17"/>
    <p:sldId id="284" r:id="rId18"/>
    <p:sldId id="273" r:id="rId19"/>
    <p:sldId id="285" r:id="rId20"/>
    <p:sldId id="287" r:id="rId21"/>
    <p:sldId id="286" r:id="rId22"/>
    <p:sldId id="290" r:id="rId23"/>
    <p:sldId id="289" r:id="rId24"/>
    <p:sldId id="274" r:id="rId25"/>
    <p:sldId id="276" r:id="rId26"/>
    <p:sldId id="269" r:id="rId27"/>
    <p:sldId id="275" r:id="rId28"/>
    <p:sldId id="291" r:id="rId29"/>
    <p:sldId id="294" r:id="rId30"/>
    <p:sldId id="292" r:id="rId31"/>
    <p:sldId id="293" r:id="rId32"/>
    <p:sldId id="297" r:id="rId33"/>
    <p:sldId id="296" r:id="rId34"/>
    <p:sldId id="295" r:id="rId3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9521" autoAdjust="0"/>
  </p:normalViewPr>
  <p:slideViewPr>
    <p:cSldViewPr>
      <p:cViewPr varScale="1">
        <p:scale>
          <a:sx n="85" d="100"/>
          <a:sy n="85" d="100"/>
        </p:scale>
        <p:origin x="84" y="3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9E79193-0CC6-4D79-93FA-2B45DDFEC60D}" type="doc">
      <dgm:prSet loTypeId="urn:microsoft.com/office/officeart/2005/8/layout/default#3" loCatId="list" qsTypeId="urn:microsoft.com/office/officeart/2005/8/quickstyle/simple1" qsCatId="simple" csTypeId="urn:microsoft.com/office/officeart/2005/8/colors/accent1_2" csCatId="accent1" phldr="1"/>
      <dgm:spPr/>
      <dgm:t>
        <a:bodyPr/>
        <a:lstStyle/>
        <a:p>
          <a:endParaRPr lang="en-GB"/>
        </a:p>
      </dgm:t>
    </dgm:pt>
    <dgm:pt modelId="{56D58A6F-4929-490F-BE39-B1784ABF15F8}">
      <dgm:prSet phldrT="[Text]"/>
      <dgm:spPr/>
      <dgm:t>
        <a:bodyPr/>
        <a:lstStyle/>
        <a:p>
          <a:r>
            <a:rPr lang="az-Cyrl-AZ" dirty="0">
              <a:solidFill>
                <a:srgbClr val="000000"/>
              </a:solidFill>
            </a:rPr>
            <a:t>Сокращение</a:t>
          </a:r>
          <a:r>
            <a:rPr lang="en-GB" dirty="0">
              <a:solidFill>
                <a:srgbClr val="000000"/>
              </a:solidFill>
            </a:rPr>
            <a:t> </a:t>
          </a:r>
          <a:r>
            <a:rPr lang="az-Cyrl-AZ" dirty="0">
              <a:solidFill>
                <a:srgbClr val="000000"/>
              </a:solidFill>
            </a:rPr>
            <a:t>государственного</a:t>
          </a:r>
          <a:r>
            <a:rPr lang="en-GB" dirty="0">
              <a:solidFill>
                <a:srgbClr val="000000"/>
              </a:solidFill>
            </a:rPr>
            <a:t> </a:t>
          </a:r>
          <a:r>
            <a:rPr lang="az-Cyrl-AZ" dirty="0">
              <a:solidFill>
                <a:srgbClr val="000000"/>
              </a:solidFill>
            </a:rPr>
            <a:t>бюджета</a:t>
          </a:r>
          <a:r>
            <a:rPr lang="en-GB" dirty="0">
              <a:solidFill>
                <a:srgbClr val="000000"/>
              </a:solidFill>
            </a:rPr>
            <a:t>.</a:t>
          </a:r>
          <a:endParaRPr lang="en-US" dirty="0">
            <a:solidFill>
              <a:srgbClr val="000000"/>
            </a:solidFill>
          </a:endParaRPr>
        </a:p>
      </dgm:t>
    </dgm:pt>
    <dgm:pt modelId="{A1AA59F0-F5A6-4887-8F7E-174F88A4D9D0}" type="parTrans" cxnId="{093F0D74-4213-48FB-A57E-3BBD0CFE71E0}">
      <dgm:prSet/>
      <dgm:spPr/>
      <dgm:t>
        <a:bodyPr/>
        <a:lstStyle/>
        <a:p>
          <a:endParaRPr lang="en-GB"/>
        </a:p>
      </dgm:t>
    </dgm:pt>
    <dgm:pt modelId="{A7FFF879-383D-4F6E-837B-BA5259BAEC7D}" type="sibTrans" cxnId="{093F0D74-4213-48FB-A57E-3BBD0CFE71E0}">
      <dgm:prSet/>
      <dgm:spPr/>
      <dgm:t>
        <a:bodyPr/>
        <a:lstStyle/>
        <a:p>
          <a:endParaRPr lang="en-GB"/>
        </a:p>
      </dgm:t>
    </dgm:pt>
    <dgm:pt modelId="{0C0894E1-D2EF-4BC1-BB1D-A8179D841F5D}">
      <dgm:prSet phldrT="[Text]"/>
      <dgm:spPr/>
      <dgm:t>
        <a:bodyPr/>
        <a:lstStyle/>
        <a:p>
          <a:r>
            <a:rPr lang="az-Cyrl-AZ" dirty="0">
              <a:solidFill>
                <a:srgbClr val="000000"/>
              </a:solidFill>
            </a:rPr>
            <a:t>Деформация</a:t>
          </a:r>
          <a:r>
            <a:rPr lang="en-GB" dirty="0">
              <a:solidFill>
                <a:srgbClr val="000000"/>
              </a:solidFill>
            </a:rPr>
            <a:t> </a:t>
          </a:r>
          <a:r>
            <a:rPr lang="az-Cyrl-AZ" dirty="0">
              <a:solidFill>
                <a:srgbClr val="000000"/>
              </a:solidFill>
            </a:rPr>
            <a:t>кредитных</a:t>
          </a:r>
          <a:r>
            <a:rPr lang="en-GB" dirty="0">
              <a:solidFill>
                <a:srgbClr val="000000"/>
              </a:solidFill>
            </a:rPr>
            <a:t> </a:t>
          </a:r>
          <a:r>
            <a:rPr lang="az-Cyrl-AZ" dirty="0">
              <a:solidFill>
                <a:srgbClr val="000000"/>
              </a:solidFill>
            </a:rPr>
            <a:t>отношений</a:t>
          </a:r>
          <a:r>
            <a:rPr lang="en-GB" dirty="0">
              <a:solidFill>
                <a:srgbClr val="000000"/>
              </a:solidFill>
            </a:rPr>
            <a:t> </a:t>
          </a:r>
          <a:r>
            <a:rPr lang="az-Cyrl-AZ" dirty="0">
              <a:solidFill>
                <a:srgbClr val="000000"/>
              </a:solidFill>
            </a:rPr>
            <a:t>и</a:t>
          </a:r>
          <a:r>
            <a:rPr lang="en-GB" dirty="0">
              <a:solidFill>
                <a:srgbClr val="000000"/>
              </a:solidFill>
            </a:rPr>
            <a:t> </a:t>
          </a:r>
          <a:r>
            <a:rPr lang="az-Cyrl-AZ" dirty="0">
              <a:solidFill>
                <a:srgbClr val="000000"/>
              </a:solidFill>
            </a:rPr>
            <a:t>увеличение</a:t>
          </a:r>
          <a:r>
            <a:rPr lang="en-GB" dirty="0">
              <a:solidFill>
                <a:srgbClr val="000000"/>
              </a:solidFill>
            </a:rPr>
            <a:t> </a:t>
          </a:r>
          <a:r>
            <a:rPr lang="az-Cyrl-AZ" dirty="0">
              <a:solidFill>
                <a:srgbClr val="000000"/>
              </a:solidFill>
            </a:rPr>
            <a:t>инвестиционных</a:t>
          </a:r>
          <a:r>
            <a:rPr lang="en-GB" dirty="0">
              <a:solidFill>
                <a:srgbClr val="000000"/>
              </a:solidFill>
            </a:rPr>
            <a:t> </a:t>
          </a:r>
          <a:r>
            <a:rPr lang="az-Cyrl-AZ" dirty="0">
              <a:solidFill>
                <a:srgbClr val="000000"/>
              </a:solidFill>
            </a:rPr>
            <a:t>рисков</a:t>
          </a:r>
          <a:r>
            <a:rPr lang="en-GB" dirty="0">
              <a:solidFill>
                <a:srgbClr val="000000"/>
              </a:solidFill>
            </a:rPr>
            <a:t>.</a:t>
          </a:r>
        </a:p>
      </dgm:t>
    </dgm:pt>
    <dgm:pt modelId="{60361CC4-9093-4262-921B-25A0A2E7F486}" type="parTrans" cxnId="{9C580AC8-EE8A-4A0D-8ED8-E48181EB4B1B}">
      <dgm:prSet/>
      <dgm:spPr/>
      <dgm:t>
        <a:bodyPr/>
        <a:lstStyle/>
        <a:p>
          <a:endParaRPr lang="en-GB"/>
        </a:p>
      </dgm:t>
    </dgm:pt>
    <dgm:pt modelId="{25283B5C-2709-4CDB-B77A-6437F2CB7B82}" type="sibTrans" cxnId="{9C580AC8-EE8A-4A0D-8ED8-E48181EB4B1B}">
      <dgm:prSet/>
      <dgm:spPr/>
      <dgm:t>
        <a:bodyPr/>
        <a:lstStyle/>
        <a:p>
          <a:endParaRPr lang="en-GB"/>
        </a:p>
      </dgm:t>
    </dgm:pt>
    <dgm:pt modelId="{F8AC2A83-22FB-4753-A9FC-3B68078B929E}">
      <dgm:prSet phldrT="[Text]"/>
      <dgm:spPr/>
      <dgm:t>
        <a:bodyPr/>
        <a:lstStyle/>
        <a:p>
          <a:r>
            <a:rPr lang="az-Cyrl-AZ" dirty="0">
              <a:solidFill>
                <a:srgbClr val="000000"/>
              </a:solidFill>
            </a:rPr>
            <a:t>Возникновения</a:t>
          </a:r>
          <a:r>
            <a:rPr lang="en-GB" dirty="0">
              <a:solidFill>
                <a:srgbClr val="000000"/>
              </a:solidFill>
            </a:rPr>
            <a:t> </a:t>
          </a:r>
          <a:r>
            <a:rPr lang="az-Cyrl-AZ" dirty="0">
              <a:solidFill>
                <a:srgbClr val="000000"/>
              </a:solidFill>
            </a:rPr>
            <a:t>недоверия</a:t>
          </a:r>
          <a:r>
            <a:rPr lang="en-GB" dirty="0">
              <a:solidFill>
                <a:srgbClr val="000000"/>
              </a:solidFill>
            </a:rPr>
            <a:t> </a:t>
          </a:r>
          <a:r>
            <a:rPr lang="az-Cyrl-AZ" dirty="0">
              <a:solidFill>
                <a:srgbClr val="000000"/>
              </a:solidFill>
            </a:rPr>
            <a:t>со</a:t>
          </a:r>
          <a:r>
            <a:rPr lang="en-GB" dirty="0">
              <a:solidFill>
                <a:srgbClr val="000000"/>
              </a:solidFill>
            </a:rPr>
            <a:t> </a:t>
          </a:r>
          <a:r>
            <a:rPr lang="az-Cyrl-AZ" dirty="0">
              <a:solidFill>
                <a:srgbClr val="000000"/>
              </a:solidFill>
            </a:rPr>
            <a:t>стороны</a:t>
          </a:r>
          <a:r>
            <a:rPr lang="en-GB" dirty="0">
              <a:solidFill>
                <a:srgbClr val="000000"/>
              </a:solidFill>
            </a:rPr>
            <a:t> </a:t>
          </a:r>
          <a:r>
            <a:rPr lang="az-Cyrl-AZ" dirty="0">
              <a:solidFill>
                <a:srgbClr val="000000"/>
              </a:solidFill>
            </a:rPr>
            <a:t>иностранных</a:t>
          </a:r>
          <a:r>
            <a:rPr lang="en-GB" dirty="0">
              <a:solidFill>
                <a:srgbClr val="000000"/>
              </a:solidFill>
            </a:rPr>
            <a:t> </a:t>
          </a:r>
          <a:r>
            <a:rPr lang="az-Cyrl-AZ" dirty="0">
              <a:solidFill>
                <a:srgbClr val="000000"/>
              </a:solidFill>
            </a:rPr>
            <a:t>инвесторов</a:t>
          </a:r>
          <a:r>
            <a:rPr lang="en-GB" dirty="0">
              <a:solidFill>
                <a:srgbClr val="000000"/>
              </a:solidFill>
            </a:rPr>
            <a:t> </a:t>
          </a:r>
          <a:r>
            <a:rPr lang="az-Cyrl-AZ" dirty="0">
              <a:solidFill>
                <a:srgbClr val="000000"/>
              </a:solidFill>
            </a:rPr>
            <a:t>к</a:t>
          </a:r>
          <a:r>
            <a:rPr lang="en-GB" dirty="0">
              <a:solidFill>
                <a:srgbClr val="000000"/>
              </a:solidFill>
            </a:rPr>
            <a:t> </a:t>
          </a:r>
          <a:r>
            <a:rPr lang="az-Cyrl-AZ" dirty="0">
              <a:solidFill>
                <a:srgbClr val="000000"/>
              </a:solidFill>
            </a:rPr>
            <a:t>стране</a:t>
          </a:r>
          <a:r>
            <a:rPr lang="en-GB" dirty="0">
              <a:solidFill>
                <a:srgbClr val="000000"/>
              </a:solidFill>
            </a:rPr>
            <a:t>.</a:t>
          </a:r>
        </a:p>
      </dgm:t>
    </dgm:pt>
    <dgm:pt modelId="{47B415A8-F8C6-4F3D-BDF1-2A10D84F46DA}" type="parTrans" cxnId="{07D846EA-7EF4-417E-87A0-AA102201F735}">
      <dgm:prSet/>
      <dgm:spPr/>
      <dgm:t>
        <a:bodyPr/>
        <a:lstStyle/>
        <a:p>
          <a:endParaRPr lang="en-GB"/>
        </a:p>
      </dgm:t>
    </dgm:pt>
    <dgm:pt modelId="{168F1F47-8C1F-43A8-AEC1-8B1BC76DDF7D}" type="sibTrans" cxnId="{07D846EA-7EF4-417E-87A0-AA102201F735}">
      <dgm:prSet/>
      <dgm:spPr/>
      <dgm:t>
        <a:bodyPr/>
        <a:lstStyle/>
        <a:p>
          <a:endParaRPr lang="en-GB"/>
        </a:p>
      </dgm:t>
    </dgm:pt>
    <dgm:pt modelId="{B49C5A18-16EA-4C0E-B2B3-D89917FC6964}">
      <dgm:prSet phldrT="[Text]"/>
      <dgm:spPr/>
      <dgm:t>
        <a:bodyPr/>
        <a:lstStyle/>
        <a:p>
          <a:r>
            <a:rPr lang="az-Cyrl-AZ" dirty="0">
              <a:solidFill>
                <a:srgbClr val="000000"/>
              </a:solidFill>
            </a:rPr>
            <a:t>Рост</a:t>
          </a:r>
          <a:r>
            <a:rPr lang="en-GB" dirty="0">
              <a:solidFill>
                <a:srgbClr val="000000"/>
              </a:solidFill>
            </a:rPr>
            <a:t> </a:t>
          </a:r>
          <a:r>
            <a:rPr lang="az-Cyrl-AZ" dirty="0">
              <a:solidFill>
                <a:srgbClr val="000000"/>
              </a:solidFill>
            </a:rPr>
            <a:t>коррупции</a:t>
          </a:r>
          <a:r>
            <a:rPr lang="en-GB" dirty="0">
              <a:solidFill>
                <a:srgbClr val="000000"/>
              </a:solidFill>
            </a:rPr>
            <a:t> </a:t>
          </a:r>
          <a:r>
            <a:rPr lang="az-Cyrl-AZ" dirty="0">
              <a:solidFill>
                <a:srgbClr val="000000"/>
              </a:solidFill>
            </a:rPr>
            <a:t>и</a:t>
          </a:r>
          <a:r>
            <a:rPr lang="en-GB" dirty="0">
              <a:solidFill>
                <a:srgbClr val="000000"/>
              </a:solidFill>
            </a:rPr>
            <a:t> </a:t>
          </a:r>
          <a:r>
            <a:rPr lang="az-Cyrl-AZ" dirty="0">
              <a:solidFill>
                <a:srgbClr val="000000"/>
              </a:solidFill>
            </a:rPr>
            <a:t>злоупотребления</a:t>
          </a:r>
          <a:r>
            <a:rPr lang="en-GB" dirty="0">
              <a:solidFill>
                <a:srgbClr val="000000"/>
              </a:solidFill>
            </a:rPr>
            <a:t> </a:t>
          </a:r>
          <a:r>
            <a:rPr lang="az-Cyrl-AZ" dirty="0">
              <a:solidFill>
                <a:srgbClr val="000000"/>
              </a:solidFill>
            </a:rPr>
            <a:t>властью</a:t>
          </a:r>
          <a:r>
            <a:rPr lang="en-GB" dirty="0">
              <a:solidFill>
                <a:srgbClr val="000000"/>
              </a:solidFill>
            </a:rPr>
            <a:t>.</a:t>
          </a:r>
        </a:p>
      </dgm:t>
    </dgm:pt>
    <dgm:pt modelId="{BF531766-2F23-4534-9362-F1816F89CEE8}" type="parTrans" cxnId="{766B7A84-0BDD-4647-995F-1F100C471C6D}">
      <dgm:prSet/>
      <dgm:spPr/>
    </dgm:pt>
    <dgm:pt modelId="{2A9254F3-6E82-4F64-A4E8-C717B828B762}" type="sibTrans" cxnId="{766B7A84-0BDD-4647-995F-1F100C471C6D}">
      <dgm:prSet/>
      <dgm:spPr/>
    </dgm:pt>
    <dgm:pt modelId="{442A17EF-3E30-4FB6-A176-F687A7F92FD8}">
      <dgm:prSet phldrT="[Text]"/>
      <dgm:spPr/>
      <dgm:t>
        <a:bodyPr/>
        <a:lstStyle/>
        <a:p>
          <a:r>
            <a:rPr lang="az-Cyrl-AZ" dirty="0">
              <a:solidFill>
                <a:srgbClr val="000000"/>
              </a:solidFill>
            </a:rPr>
            <a:t>Влияние</a:t>
          </a:r>
          <a:r>
            <a:rPr lang="en-GB" dirty="0">
              <a:solidFill>
                <a:srgbClr val="000000"/>
              </a:solidFill>
            </a:rPr>
            <a:t> </a:t>
          </a:r>
          <a:r>
            <a:rPr lang="az-Cyrl-AZ" dirty="0">
              <a:solidFill>
                <a:srgbClr val="000000"/>
              </a:solidFill>
            </a:rPr>
            <a:t>на</a:t>
          </a:r>
          <a:r>
            <a:rPr lang="en-GB" dirty="0">
              <a:solidFill>
                <a:srgbClr val="000000"/>
              </a:solidFill>
            </a:rPr>
            <a:t> </a:t>
          </a:r>
          <a:r>
            <a:rPr lang="az-Cyrl-AZ" dirty="0">
              <a:solidFill>
                <a:srgbClr val="000000"/>
              </a:solidFill>
            </a:rPr>
            <a:t>состояние</a:t>
          </a:r>
          <a:r>
            <a:rPr lang="en-GB" dirty="0">
              <a:solidFill>
                <a:srgbClr val="000000"/>
              </a:solidFill>
            </a:rPr>
            <a:t> </a:t>
          </a:r>
          <a:r>
            <a:rPr lang="az-Cyrl-AZ" dirty="0">
              <a:solidFill>
                <a:srgbClr val="000000"/>
              </a:solidFill>
            </a:rPr>
            <a:t>окружающей</a:t>
          </a:r>
          <a:r>
            <a:rPr lang="en-GB" dirty="0">
              <a:solidFill>
                <a:srgbClr val="000000"/>
              </a:solidFill>
            </a:rPr>
            <a:t> </a:t>
          </a:r>
          <a:r>
            <a:rPr lang="az-Cyrl-AZ" dirty="0">
              <a:solidFill>
                <a:srgbClr val="000000"/>
              </a:solidFill>
            </a:rPr>
            <a:t>среды</a:t>
          </a:r>
          <a:r>
            <a:rPr lang="en-GB" dirty="0">
              <a:solidFill>
                <a:srgbClr val="000000"/>
              </a:solidFill>
            </a:rPr>
            <a:t>.</a:t>
          </a:r>
        </a:p>
      </dgm:t>
    </dgm:pt>
    <dgm:pt modelId="{69220DC2-A2DA-4B2D-A890-D223C3CAEF12}" type="parTrans" cxnId="{BA02E954-3716-471B-BFE9-48EBF92DD663}">
      <dgm:prSet/>
      <dgm:spPr/>
    </dgm:pt>
    <dgm:pt modelId="{82091182-9923-4824-8847-261C0B005AEC}" type="sibTrans" cxnId="{BA02E954-3716-471B-BFE9-48EBF92DD663}">
      <dgm:prSet/>
      <dgm:spPr/>
    </dgm:pt>
    <dgm:pt modelId="{A7D33323-A040-43A5-8680-82B07A39D595}">
      <dgm:prSet phldrT="[Text]"/>
      <dgm:spPr/>
      <dgm:t>
        <a:bodyPr/>
        <a:lstStyle/>
        <a:p>
          <a:r>
            <a:rPr lang="az-Cyrl-AZ" dirty="0">
              <a:solidFill>
                <a:srgbClr val="000000"/>
              </a:solidFill>
            </a:rPr>
            <a:t>Деформация</a:t>
          </a:r>
          <a:r>
            <a:rPr lang="en-GB" dirty="0">
              <a:solidFill>
                <a:srgbClr val="000000"/>
              </a:solidFill>
            </a:rPr>
            <a:t> </a:t>
          </a:r>
          <a:r>
            <a:rPr lang="az-Cyrl-AZ" dirty="0">
              <a:solidFill>
                <a:srgbClr val="000000"/>
              </a:solidFill>
            </a:rPr>
            <a:t>структуры</a:t>
          </a:r>
          <a:r>
            <a:rPr lang="en-GB" dirty="0">
              <a:solidFill>
                <a:srgbClr val="000000"/>
              </a:solidFill>
            </a:rPr>
            <a:t> </a:t>
          </a:r>
          <a:r>
            <a:rPr lang="az-Cyrl-AZ" dirty="0">
              <a:solidFill>
                <a:srgbClr val="000000"/>
              </a:solidFill>
            </a:rPr>
            <a:t>потребления</a:t>
          </a:r>
          <a:r>
            <a:rPr lang="en-GB" dirty="0">
              <a:solidFill>
                <a:srgbClr val="000000"/>
              </a:solidFill>
            </a:rPr>
            <a:t>.</a:t>
          </a:r>
        </a:p>
      </dgm:t>
    </dgm:pt>
    <dgm:pt modelId="{617BA0B4-2B13-473B-AF78-862E6D1F343D}" type="parTrans" cxnId="{DA3FBDC5-DC1E-48A4-999B-32F837F01A6D}">
      <dgm:prSet/>
      <dgm:spPr/>
    </dgm:pt>
    <dgm:pt modelId="{42A31B69-251D-4889-BBBC-A44C0F0BC72A}" type="sibTrans" cxnId="{DA3FBDC5-DC1E-48A4-999B-32F837F01A6D}">
      <dgm:prSet/>
      <dgm:spPr/>
    </dgm:pt>
    <dgm:pt modelId="{CABDAE37-FD7F-4BF2-8B15-06A651305C1A}">
      <dgm:prSet phldrT="[Text]"/>
      <dgm:spPr/>
      <dgm:t>
        <a:bodyPr/>
        <a:lstStyle/>
        <a:p>
          <a:r>
            <a:rPr lang="en-GB" dirty="0" err="1">
              <a:solidFill>
                <a:srgbClr val="000000"/>
              </a:solidFill>
            </a:rPr>
            <a:t>Ухудшение</a:t>
          </a:r>
          <a:r>
            <a:rPr lang="en-GB" dirty="0">
              <a:solidFill>
                <a:srgbClr val="000000"/>
              </a:solidFill>
            </a:rPr>
            <a:t> </a:t>
          </a:r>
          <a:r>
            <a:rPr lang="en-GB" dirty="0" err="1">
              <a:solidFill>
                <a:srgbClr val="000000"/>
              </a:solidFill>
            </a:rPr>
            <a:t>рабочих</a:t>
          </a:r>
          <a:r>
            <a:rPr lang="en-GB" dirty="0">
              <a:solidFill>
                <a:srgbClr val="000000"/>
              </a:solidFill>
            </a:rPr>
            <a:t> </a:t>
          </a:r>
          <a:r>
            <a:rPr lang="en-GB" dirty="0" err="1">
              <a:solidFill>
                <a:srgbClr val="000000"/>
              </a:solidFill>
            </a:rPr>
            <a:t>условий</a:t>
          </a:r>
          <a:r>
            <a:rPr lang="en-GB" dirty="0">
              <a:solidFill>
                <a:srgbClr val="000000"/>
              </a:solidFill>
            </a:rPr>
            <a:t> </a:t>
          </a:r>
          <a:r>
            <a:rPr lang="en-GB" dirty="0" err="1">
              <a:solidFill>
                <a:srgbClr val="000000"/>
              </a:solidFill>
            </a:rPr>
            <a:t>на</a:t>
          </a:r>
          <a:r>
            <a:rPr lang="en-GB" dirty="0">
              <a:solidFill>
                <a:srgbClr val="000000"/>
              </a:solidFill>
            </a:rPr>
            <a:t> </a:t>
          </a:r>
          <a:r>
            <a:rPr lang="en-GB" dirty="0" err="1">
              <a:solidFill>
                <a:srgbClr val="000000"/>
              </a:solidFill>
            </a:rPr>
            <a:t>предприятиях</a:t>
          </a:r>
          <a:r>
            <a:rPr lang="en-GB" dirty="0">
              <a:solidFill>
                <a:srgbClr val="000000"/>
              </a:solidFill>
            </a:rPr>
            <a:t>.</a:t>
          </a:r>
        </a:p>
      </dgm:t>
    </dgm:pt>
    <dgm:pt modelId="{FAD1601F-6807-4FCA-BAD4-3E8592C5BD01}" type="parTrans" cxnId="{AABE9AB5-7000-4886-8A86-84671A240F19}">
      <dgm:prSet/>
      <dgm:spPr/>
    </dgm:pt>
    <dgm:pt modelId="{AD877151-6818-480E-B0DC-833A34E93C94}" type="sibTrans" cxnId="{AABE9AB5-7000-4886-8A86-84671A240F19}">
      <dgm:prSet/>
      <dgm:spPr/>
    </dgm:pt>
    <dgm:pt modelId="{BEDBFA97-36A0-41D6-9603-3064EEBAD679}">
      <dgm:prSet phldrT="[Text]"/>
      <dgm:spPr/>
      <dgm:t>
        <a:bodyPr/>
        <a:lstStyle/>
        <a:p>
          <a:r>
            <a:rPr lang="az-Cyrl-AZ" dirty="0">
              <a:solidFill>
                <a:srgbClr val="000000"/>
              </a:solidFill>
            </a:rPr>
            <a:t>Влияние</a:t>
          </a:r>
          <a:r>
            <a:rPr lang="en-GB" dirty="0">
              <a:solidFill>
                <a:srgbClr val="000000"/>
              </a:solidFill>
            </a:rPr>
            <a:t> </a:t>
          </a:r>
          <a:r>
            <a:rPr lang="az-Cyrl-AZ" dirty="0">
              <a:solidFill>
                <a:srgbClr val="000000"/>
              </a:solidFill>
            </a:rPr>
            <a:t>на</a:t>
          </a:r>
          <a:r>
            <a:rPr lang="en-GB" dirty="0">
              <a:solidFill>
                <a:srgbClr val="000000"/>
              </a:solidFill>
            </a:rPr>
            <a:t> </a:t>
          </a:r>
          <a:r>
            <a:rPr lang="az-Cyrl-AZ" dirty="0">
              <a:solidFill>
                <a:srgbClr val="000000"/>
              </a:solidFill>
            </a:rPr>
            <a:t>политическую</a:t>
          </a:r>
          <a:r>
            <a:rPr lang="en-GB" dirty="0">
              <a:solidFill>
                <a:srgbClr val="000000"/>
              </a:solidFill>
            </a:rPr>
            <a:t> </a:t>
          </a:r>
          <a:r>
            <a:rPr lang="az-Cyrl-AZ" dirty="0">
              <a:solidFill>
                <a:srgbClr val="000000"/>
              </a:solidFill>
            </a:rPr>
            <a:t>систему</a:t>
          </a:r>
          <a:r>
            <a:rPr lang="en-GB" dirty="0">
              <a:solidFill>
                <a:srgbClr val="000000"/>
              </a:solidFill>
            </a:rPr>
            <a:t> </a:t>
          </a:r>
          <a:r>
            <a:rPr lang="az-Cyrl-AZ" dirty="0">
              <a:solidFill>
                <a:srgbClr val="000000"/>
              </a:solidFill>
            </a:rPr>
            <a:t>страны</a:t>
          </a:r>
          <a:r>
            <a:rPr lang="en-GB" dirty="0">
              <a:solidFill>
                <a:srgbClr val="000000"/>
              </a:solidFill>
            </a:rPr>
            <a:t>.</a:t>
          </a:r>
        </a:p>
      </dgm:t>
    </dgm:pt>
    <dgm:pt modelId="{0B2B2CFF-A113-462D-A888-3B7DCC429285}" type="parTrans" cxnId="{15705EEB-66DC-4E79-872E-3007AAC41E0A}">
      <dgm:prSet/>
      <dgm:spPr/>
    </dgm:pt>
    <dgm:pt modelId="{7E05C8D5-39A0-48DD-86C7-251FC0263F10}" type="sibTrans" cxnId="{15705EEB-66DC-4E79-872E-3007AAC41E0A}">
      <dgm:prSet/>
      <dgm:spPr/>
    </dgm:pt>
    <dgm:pt modelId="{C299878C-1ACD-4FCA-8C81-28D4EB1434E7}" type="pres">
      <dgm:prSet presAssocID="{59E79193-0CC6-4D79-93FA-2B45DDFEC60D}" presName="diagram" presStyleCnt="0">
        <dgm:presLayoutVars>
          <dgm:dir/>
          <dgm:resizeHandles val="exact"/>
        </dgm:presLayoutVars>
      </dgm:prSet>
      <dgm:spPr/>
      <dgm:t>
        <a:bodyPr/>
        <a:lstStyle/>
        <a:p>
          <a:endParaRPr lang="ru-RU"/>
        </a:p>
      </dgm:t>
    </dgm:pt>
    <dgm:pt modelId="{5B241953-1CA7-4C46-94E6-E2A082FD92CD}" type="pres">
      <dgm:prSet presAssocID="{56D58A6F-4929-490F-BE39-B1784ABF15F8}" presName="node" presStyleLbl="node1" presStyleIdx="0" presStyleCnt="8">
        <dgm:presLayoutVars>
          <dgm:bulletEnabled val="1"/>
        </dgm:presLayoutVars>
      </dgm:prSet>
      <dgm:spPr/>
      <dgm:t>
        <a:bodyPr/>
        <a:lstStyle/>
        <a:p>
          <a:endParaRPr lang="ru-RU"/>
        </a:p>
      </dgm:t>
    </dgm:pt>
    <dgm:pt modelId="{F2750CF3-30C2-4585-AE21-4DC7FFEC4D97}" type="pres">
      <dgm:prSet presAssocID="{A7FFF879-383D-4F6E-837B-BA5259BAEC7D}" presName="sibTrans" presStyleCnt="0"/>
      <dgm:spPr/>
    </dgm:pt>
    <dgm:pt modelId="{508218AE-73DC-4899-982F-D9B1DDEFAB7F}" type="pres">
      <dgm:prSet presAssocID="{0C0894E1-D2EF-4BC1-BB1D-A8179D841F5D}" presName="node" presStyleLbl="node1" presStyleIdx="1" presStyleCnt="8">
        <dgm:presLayoutVars>
          <dgm:bulletEnabled val="1"/>
        </dgm:presLayoutVars>
      </dgm:prSet>
      <dgm:spPr/>
      <dgm:t>
        <a:bodyPr/>
        <a:lstStyle/>
        <a:p>
          <a:endParaRPr lang="ru-RU"/>
        </a:p>
      </dgm:t>
    </dgm:pt>
    <dgm:pt modelId="{357211EA-13D4-4602-951B-4B468F9DABBB}" type="pres">
      <dgm:prSet presAssocID="{25283B5C-2709-4CDB-B77A-6437F2CB7B82}" presName="sibTrans" presStyleCnt="0"/>
      <dgm:spPr/>
    </dgm:pt>
    <dgm:pt modelId="{169B2709-AEE3-4DB9-8CB3-077BEF0EF30D}" type="pres">
      <dgm:prSet presAssocID="{F8AC2A83-22FB-4753-A9FC-3B68078B929E}" presName="node" presStyleLbl="node1" presStyleIdx="2" presStyleCnt="8">
        <dgm:presLayoutVars>
          <dgm:bulletEnabled val="1"/>
        </dgm:presLayoutVars>
      </dgm:prSet>
      <dgm:spPr/>
      <dgm:t>
        <a:bodyPr/>
        <a:lstStyle/>
        <a:p>
          <a:endParaRPr lang="ru-RU"/>
        </a:p>
      </dgm:t>
    </dgm:pt>
    <dgm:pt modelId="{113C0945-209E-4732-ABBB-591ACD2C3963}" type="pres">
      <dgm:prSet presAssocID="{168F1F47-8C1F-43A8-AEC1-8B1BC76DDF7D}" presName="sibTrans" presStyleCnt="0"/>
      <dgm:spPr/>
    </dgm:pt>
    <dgm:pt modelId="{DFC992AF-E732-4C8D-BE23-6A8AB771653E}" type="pres">
      <dgm:prSet presAssocID="{B49C5A18-16EA-4C0E-B2B3-D89917FC6964}" presName="node" presStyleLbl="node1" presStyleIdx="3" presStyleCnt="8">
        <dgm:presLayoutVars>
          <dgm:bulletEnabled val="1"/>
        </dgm:presLayoutVars>
      </dgm:prSet>
      <dgm:spPr/>
      <dgm:t>
        <a:bodyPr/>
        <a:lstStyle/>
        <a:p>
          <a:endParaRPr lang="ru-RU"/>
        </a:p>
      </dgm:t>
    </dgm:pt>
    <dgm:pt modelId="{D1DDD907-2B13-4B63-9C45-2629DDBB3295}" type="pres">
      <dgm:prSet presAssocID="{2A9254F3-6E82-4F64-A4E8-C717B828B762}" presName="sibTrans" presStyleCnt="0"/>
      <dgm:spPr/>
    </dgm:pt>
    <dgm:pt modelId="{C2D565FB-5E8B-4DAA-B6F6-E07CF4B6927D}" type="pres">
      <dgm:prSet presAssocID="{442A17EF-3E30-4FB6-A176-F687A7F92FD8}" presName="node" presStyleLbl="node1" presStyleIdx="4" presStyleCnt="8">
        <dgm:presLayoutVars>
          <dgm:bulletEnabled val="1"/>
        </dgm:presLayoutVars>
      </dgm:prSet>
      <dgm:spPr/>
      <dgm:t>
        <a:bodyPr/>
        <a:lstStyle/>
        <a:p>
          <a:endParaRPr lang="ru-RU"/>
        </a:p>
      </dgm:t>
    </dgm:pt>
    <dgm:pt modelId="{14FEBC5D-C336-47D6-B0E2-F05CC32E1C26}" type="pres">
      <dgm:prSet presAssocID="{82091182-9923-4824-8847-261C0B005AEC}" presName="sibTrans" presStyleCnt="0"/>
      <dgm:spPr/>
    </dgm:pt>
    <dgm:pt modelId="{426EE907-353E-416B-89D0-7F05A8F06404}" type="pres">
      <dgm:prSet presAssocID="{A7D33323-A040-43A5-8680-82B07A39D595}" presName="node" presStyleLbl="node1" presStyleIdx="5" presStyleCnt="8">
        <dgm:presLayoutVars>
          <dgm:bulletEnabled val="1"/>
        </dgm:presLayoutVars>
      </dgm:prSet>
      <dgm:spPr/>
      <dgm:t>
        <a:bodyPr/>
        <a:lstStyle/>
        <a:p>
          <a:endParaRPr lang="ru-RU"/>
        </a:p>
      </dgm:t>
    </dgm:pt>
    <dgm:pt modelId="{44957E2B-437E-4D1F-8C30-2207DCE3B73A}" type="pres">
      <dgm:prSet presAssocID="{42A31B69-251D-4889-BBBC-A44C0F0BC72A}" presName="sibTrans" presStyleCnt="0"/>
      <dgm:spPr/>
    </dgm:pt>
    <dgm:pt modelId="{958E1B92-680D-4AD5-8981-FCBA3BCF1DBC}" type="pres">
      <dgm:prSet presAssocID="{CABDAE37-FD7F-4BF2-8B15-06A651305C1A}" presName="node" presStyleLbl="node1" presStyleIdx="6" presStyleCnt="8">
        <dgm:presLayoutVars>
          <dgm:bulletEnabled val="1"/>
        </dgm:presLayoutVars>
      </dgm:prSet>
      <dgm:spPr/>
      <dgm:t>
        <a:bodyPr/>
        <a:lstStyle/>
        <a:p>
          <a:endParaRPr lang="ru-RU"/>
        </a:p>
      </dgm:t>
    </dgm:pt>
    <dgm:pt modelId="{512AE5B3-BF60-4D0D-985F-E47B7CC80135}" type="pres">
      <dgm:prSet presAssocID="{AD877151-6818-480E-B0DC-833A34E93C94}" presName="sibTrans" presStyleCnt="0"/>
      <dgm:spPr/>
    </dgm:pt>
    <dgm:pt modelId="{BF69823B-38C0-4FD1-9503-B0BC8DB8E308}" type="pres">
      <dgm:prSet presAssocID="{BEDBFA97-36A0-41D6-9603-3064EEBAD679}" presName="node" presStyleLbl="node1" presStyleIdx="7" presStyleCnt="8">
        <dgm:presLayoutVars>
          <dgm:bulletEnabled val="1"/>
        </dgm:presLayoutVars>
      </dgm:prSet>
      <dgm:spPr/>
      <dgm:t>
        <a:bodyPr/>
        <a:lstStyle/>
        <a:p>
          <a:endParaRPr lang="ru-RU"/>
        </a:p>
      </dgm:t>
    </dgm:pt>
  </dgm:ptLst>
  <dgm:cxnLst>
    <dgm:cxn modelId="{84FBA57D-7A9B-4814-9BCE-C7976411892C}" type="presOf" srcId="{F8AC2A83-22FB-4753-A9FC-3B68078B929E}" destId="{169B2709-AEE3-4DB9-8CB3-077BEF0EF30D}" srcOrd="0" destOrd="0" presId="urn:microsoft.com/office/officeart/2005/8/layout/default#3"/>
    <dgm:cxn modelId="{AABE9AB5-7000-4886-8A86-84671A240F19}" srcId="{59E79193-0CC6-4D79-93FA-2B45DDFEC60D}" destId="{CABDAE37-FD7F-4BF2-8B15-06A651305C1A}" srcOrd="6" destOrd="0" parTransId="{FAD1601F-6807-4FCA-BAD4-3E8592C5BD01}" sibTransId="{AD877151-6818-480E-B0DC-833A34E93C94}"/>
    <dgm:cxn modelId="{DA3FBDC5-DC1E-48A4-999B-32F837F01A6D}" srcId="{59E79193-0CC6-4D79-93FA-2B45DDFEC60D}" destId="{A7D33323-A040-43A5-8680-82B07A39D595}" srcOrd="5" destOrd="0" parTransId="{617BA0B4-2B13-473B-AF78-862E6D1F343D}" sibTransId="{42A31B69-251D-4889-BBBC-A44C0F0BC72A}"/>
    <dgm:cxn modelId="{8DB8D154-DFEC-46A1-A3EF-85F0162DAFC5}" type="presOf" srcId="{CABDAE37-FD7F-4BF2-8B15-06A651305C1A}" destId="{958E1B92-680D-4AD5-8981-FCBA3BCF1DBC}" srcOrd="0" destOrd="0" presId="urn:microsoft.com/office/officeart/2005/8/layout/default#3"/>
    <dgm:cxn modelId="{093F0D74-4213-48FB-A57E-3BBD0CFE71E0}" srcId="{59E79193-0CC6-4D79-93FA-2B45DDFEC60D}" destId="{56D58A6F-4929-490F-BE39-B1784ABF15F8}" srcOrd="0" destOrd="0" parTransId="{A1AA59F0-F5A6-4887-8F7E-174F88A4D9D0}" sibTransId="{A7FFF879-383D-4F6E-837B-BA5259BAEC7D}"/>
    <dgm:cxn modelId="{9C580AC8-EE8A-4A0D-8ED8-E48181EB4B1B}" srcId="{59E79193-0CC6-4D79-93FA-2B45DDFEC60D}" destId="{0C0894E1-D2EF-4BC1-BB1D-A8179D841F5D}" srcOrd="1" destOrd="0" parTransId="{60361CC4-9093-4262-921B-25A0A2E7F486}" sibTransId="{25283B5C-2709-4CDB-B77A-6437F2CB7B82}"/>
    <dgm:cxn modelId="{766B7A84-0BDD-4647-995F-1F100C471C6D}" srcId="{59E79193-0CC6-4D79-93FA-2B45DDFEC60D}" destId="{B49C5A18-16EA-4C0E-B2B3-D89917FC6964}" srcOrd="3" destOrd="0" parTransId="{BF531766-2F23-4534-9362-F1816F89CEE8}" sibTransId="{2A9254F3-6E82-4F64-A4E8-C717B828B762}"/>
    <dgm:cxn modelId="{74016EDF-E12C-4CF6-BD05-FFBBAEBFB0D0}" type="presOf" srcId="{442A17EF-3E30-4FB6-A176-F687A7F92FD8}" destId="{C2D565FB-5E8B-4DAA-B6F6-E07CF4B6927D}" srcOrd="0" destOrd="0" presId="urn:microsoft.com/office/officeart/2005/8/layout/default#3"/>
    <dgm:cxn modelId="{15705EEB-66DC-4E79-872E-3007AAC41E0A}" srcId="{59E79193-0CC6-4D79-93FA-2B45DDFEC60D}" destId="{BEDBFA97-36A0-41D6-9603-3064EEBAD679}" srcOrd="7" destOrd="0" parTransId="{0B2B2CFF-A113-462D-A888-3B7DCC429285}" sibTransId="{7E05C8D5-39A0-48DD-86C7-251FC0263F10}"/>
    <dgm:cxn modelId="{E3A7F199-3F00-4D3D-8A54-C97B61758B77}" type="presOf" srcId="{BEDBFA97-36A0-41D6-9603-3064EEBAD679}" destId="{BF69823B-38C0-4FD1-9503-B0BC8DB8E308}" srcOrd="0" destOrd="0" presId="urn:microsoft.com/office/officeart/2005/8/layout/default#3"/>
    <dgm:cxn modelId="{2751A04E-6101-4096-A61B-8D48934F58BE}" type="presOf" srcId="{59E79193-0CC6-4D79-93FA-2B45DDFEC60D}" destId="{C299878C-1ACD-4FCA-8C81-28D4EB1434E7}" srcOrd="0" destOrd="0" presId="urn:microsoft.com/office/officeart/2005/8/layout/default#3"/>
    <dgm:cxn modelId="{BA02E954-3716-471B-BFE9-48EBF92DD663}" srcId="{59E79193-0CC6-4D79-93FA-2B45DDFEC60D}" destId="{442A17EF-3E30-4FB6-A176-F687A7F92FD8}" srcOrd="4" destOrd="0" parTransId="{69220DC2-A2DA-4B2D-A890-D223C3CAEF12}" sibTransId="{82091182-9923-4824-8847-261C0B005AEC}"/>
    <dgm:cxn modelId="{E7FD33F3-6B72-4DD4-AE53-FE3FE745AEDB}" type="presOf" srcId="{A7D33323-A040-43A5-8680-82B07A39D595}" destId="{426EE907-353E-416B-89D0-7F05A8F06404}" srcOrd="0" destOrd="0" presId="urn:microsoft.com/office/officeart/2005/8/layout/default#3"/>
    <dgm:cxn modelId="{0AC37A0A-F89D-4E8D-AB4C-1A57F5559ECA}" type="presOf" srcId="{56D58A6F-4929-490F-BE39-B1784ABF15F8}" destId="{5B241953-1CA7-4C46-94E6-E2A082FD92CD}" srcOrd="0" destOrd="0" presId="urn:microsoft.com/office/officeart/2005/8/layout/default#3"/>
    <dgm:cxn modelId="{22185600-FC7A-407D-8028-0281BE0E0AB8}" type="presOf" srcId="{0C0894E1-D2EF-4BC1-BB1D-A8179D841F5D}" destId="{508218AE-73DC-4899-982F-D9B1DDEFAB7F}" srcOrd="0" destOrd="0" presId="urn:microsoft.com/office/officeart/2005/8/layout/default#3"/>
    <dgm:cxn modelId="{EB42701E-47BE-44D8-9C60-A0C6EEF45260}" type="presOf" srcId="{B49C5A18-16EA-4C0E-B2B3-D89917FC6964}" destId="{DFC992AF-E732-4C8D-BE23-6A8AB771653E}" srcOrd="0" destOrd="0" presId="urn:microsoft.com/office/officeart/2005/8/layout/default#3"/>
    <dgm:cxn modelId="{07D846EA-7EF4-417E-87A0-AA102201F735}" srcId="{59E79193-0CC6-4D79-93FA-2B45DDFEC60D}" destId="{F8AC2A83-22FB-4753-A9FC-3B68078B929E}" srcOrd="2" destOrd="0" parTransId="{47B415A8-F8C6-4F3D-BDF1-2A10D84F46DA}" sibTransId="{168F1F47-8C1F-43A8-AEC1-8B1BC76DDF7D}"/>
    <dgm:cxn modelId="{B22E5669-A8C7-43ED-BA0C-E361B526332B}" type="presParOf" srcId="{C299878C-1ACD-4FCA-8C81-28D4EB1434E7}" destId="{5B241953-1CA7-4C46-94E6-E2A082FD92CD}" srcOrd="0" destOrd="0" presId="urn:microsoft.com/office/officeart/2005/8/layout/default#3"/>
    <dgm:cxn modelId="{9EBEE420-C2C6-4746-930C-AEF34681EE2C}" type="presParOf" srcId="{C299878C-1ACD-4FCA-8C81-28D4EB1434E7}" destId="{F2750CF3-30C2-4585-AE21-4DC7FFEC4D97}" srcOrd="1" destOrd="0" presId="urn:microsoft.com/office/officeart/2005/8/layout/default#3"/>
    <dgm:cxn modelId="{92FD9028-ECAF-4FE3-8FCC-50613E95A8B6}" type="presParOf" srcId="{C299878C-1ACD-4FCA-8C81-28D4EB1434E7}" destId="{508218AE-73DC-4899-982F-D9B1DDEFAB7F}" srcOrd="2" destOrd="0" presId="urn:microsoft.com/office/officeart/2005/8/layout/default#3"/>
    <dgm:cxn modelId="{ECA0640F-AE12-4BDC-8743-50D94E1C20CD}" type="presParOf" srcId="{C299878C-1ACD-4FCA-8C81-28D4EB1434E7}" destId="{357211EA-13D4-4602-951B-4B468F9DABBB}" srcOrd="3" destOrd="0" presId="urn:microsoft.com/office/officeart/2005/8/layout/default#3"/>
    <dgm:cxn modelId="{79ABC740-8E61-41C6-8B2C-6D1B8871E2A2}" type="presParOf" srcId="{C299878C-1ACD-4FCA-8C81-28D4EB1434E7}" destId="{169B2709-AEE3-4DB9-8CB3-077BEF0EF30D}" srcOrd="4" destOrd="0" presId="urn:microsoft.com/office/officeart/2005/8/layout/default#3"/>
    <dgm:cxn modelId="{8FB03359-0B73-4CAE-AD10-4F4724044FE1}" type="presParOf" srcId="{C299878C-1ACD-4FCA-8C81-28D4EB1434E7}" destId="{113C0945-209E-4732-ABBB-591ACD2C3963}" srcOrd="5" destOrd="0" presId="urn:microsoft.com/office/officeart/2005/8/layout/default#3"/>
    <dgm:cxn modelId="{F1E75E9F-7597-4316-98B7-B36E25BDAD08}" type="presParOf" srcId="{C299878C-1ACD-4FCA-8C81-28D4EB1434E7}" destId="{DFC992AF-E732-4C8D-BE23-6A8AB771653E}" srcOrd="6" destOrd="0" presId="urn:microsoft.com/office/officeart/2005/8/layout/default#3"/>
    <dgm:cxn modelId="{2618658F-B16C-4CB4-9FE9-6CEB4FCDF965}" type="presParOf" srcId="{C299878C-1ACD-4FCA-8C81-28D4EB1434E7}" destId="{D1DDD907-2B13-4B63-9C45-2629DDBB3295}" srcOrd="7" destOrd="0" presId="urn:microsoft.com/office/officeart/2005/8/layout/default#3"/>
    <dgm:cxn modelId="{B06744A4-F63F-4AC1-A376-2212FF3B08CC}" type="presParOf" srcId="{C299878C-1ACD-4FCA-8C81-28D4EB1434E7}" destId="{C2D565FB-5E8B-4DAA-B6F6-E07CF4B6927D}" srcOrd="8" destOrd="0" presId="urn:microsoft.com/office/officeart/2005/8/layout/default#3"/>
    <dgm:cxn modelId="{E3033CF8-3ADB-40BA-B95B-5C138A683973}" type="presParOf" srcId="{C299878C-1ACD-4FCA-8C81-28D4EB1434E7}" destId="{14FEBC5D-C336-47D6-B0E2-F05CC32E1C26}" srcOrd="9" destOrd="0" presId="urn:microsoft.com/office/officeart/2005/8/layout/default#3"/>
    <dgm:cxn modelId="{255BD76E-A73D-480A-A2C4-41BD071F0705}" type="presParOf" srcId="{C299878C-1ACD-4FCA-8C81-28D4EB1434E7}" destId="{426EE907-353E-416B-89D0-7F05A8F06404}" srcOrd="10" destOrd="0" presId="urn:microsoft.com/office/officeart/2005/8/layout/default#3"/>
    <dgm:cxn modelId="{6430A79E-CF0B-43D4-B92F-5A21F3C17616}" type="presParOf" srcId="{C299878C-1ACD-4FCA-8C81-28D4EB1434E7}" destId="{44957E2B-437E-4D1F-8C30-2207DCE3B73A}" srcOrd="11" destOrd="0" presId="urn:microsoft.com/office/officeart/2005/8/layout/default#3"/>
    <dgm:cxn modelId="{D2854C16-6E96-4540-A288-5E67F931E53B}" type="presParOf" srcId="{C299878C-1ACD-4FCA-8C81-28D4EB1434E7}" destId="{958E1B92-680D-4AD5-8981-FCBA3BCF1DBC}" srcOrd="12" destOrd="0" presId="urn:microsoft.com/office/officeart/2005/8/layout/default#3"/>
    <dgm:cxn modelId="{4902781D-23D9-48BD-A41D-5B82CE212788}" type="presParOf" srcId="{C299878C-1ACD-4FCA-8C81-28D4EB1434E7}" destId="{512AE5B3-BF60-4D0D-985F-E47B7CC80135}" srcOrd="13" destOrd="0" presId="urn:microsoft.com/office/officeart/2005/8/layout/default#3"/>
    <dgm:cxn modelId="{B6A8B518-EFF8-4501-9C15-4A7D88EEEB56}" type="presParOf" srcId="{C299878C-1ACD-4FCA-8C81-28D4EB1434E7}" destId="{BF69823B-38C0-4FD1-9503-B0BC8DB8E308}" srcOrd="14" destOrd="0" presId="urn:microsoft.com/office/officeart/2005/8/layout/defaul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AB0D844-A6E3-4359-8DA9-DFBC28E4EDD5}" type="doc">
      <dgm:prSet loTypeId="urn:microsoft.com/office/officeart/2005/8/layout/default#4" loCatId="list" qsTypeId="urn:microsoft.com/office/officeart/2005/8/quickstyle/simple1" qsCatId="simple" csTypeId="urn:microsoft.com/office/officeart/2005/8/colors/accent1_2" csCatId="accent1" phldr="1"/>
      <dgm:spPr/>
      <dgm:t>
        <a:bodyPr/>
        <a:lstStyle/>
        <a:p>
          <a:endParaRPr lang="en-GB"/>
        </a:p>
      </dgm:t>
    </dgm:pt>
    <dgm:pt modelId="{D3A1435C-A0EA-4B8D-BA5E-C5695318EE88}">
      <dgm:prSet phldrT="[Text]"/>
      <dgm:spPr/>
      <dgm:t>
        <a:bodyPr/>
        <a:lstStyle/>
        <a:p>
          <a:r>
            <a:rPr lang="az-Cyrl-AZ" dirty="0">
              <a:solidFill>
                <a:srgbClr val="000000"/>
              </a:solidFill>
            </a:rPr>
            <a:t>Механизм</a:t>
          </a:r>
          <a:r>
            <a:rPr lang="en-GB" dirty="0">
              <a:solidFill>
                <a:srgbClr val="000000"/>
              </a:solidFill>
            </a:rPr>
            <a:t> </a:t>
          </a:r>
          <a:r>
            <a:rPr lang="az-Cyrl-AZ" dirty="0">
              <a:solidFill>
                <a:srgbClr val="000000"/>
              </a:solidFill>
            </a:rPr>
            <a:t>сглаживания</a:t>
          </a:r>
          <a:r>
            <a:rPr lang="en-GB" dirty="0">
              <a:solidFill>
                <a:srgbClr val="000000"/>
              </a:solidFill>
            </a:rPr>
            <a:t> </a:t>
          </a:r>
          <a:r>
            <a:rPr lang="az-Cyrl-AZ" dirty="0">
              <a:solidFill>
                <a:srgbClr val="000000"/>
              </a:solidFill>
            </a:rPr>
            <a:t>перепадов</a:t>
          </a:r>
          <a:r>
            <a:rPr lang="en-GB" dirty="0">
              <a:solidFill>
                <a:srgbClr val="000000"/>
              </a:solidFill>
            </a:rPr>
            <a:t> </a:t>
          </a:r>
          <a:r>
            <a:rPr lang="az-Cyrl-AZ" dirty="0">
              <a:solidFill>
                <a:srgbClr val="000000"/>
              </a:solidFill>
            </a:rPr>
            <a:t>в</a:t>
          </a:r>
          <a:r>
            <a:rPr lang="en-GB" dirty="0">
              <a:solidFill>
                <a:srgbClr val="000000"/>
              </a:solidFill>
            </a:rPr>
            <a:t> </a:t>
          </a:r>
          <a:r>
            <a:rPr lang="az-Cyrl-AZ" dirty="0">
              <a:solidFill>
                <a:srgbClr val="000000"/>
              </a:solidFill>
            </a:rPr>
            <a:t>экономической</a:t>
          </a:r>
          <a:r>
            <a:rPr lang="en-GB" dirty="0">
              <a:solidFill>
                <a:srgbClr val="000000"/>
              </a:solidFill>
            </a:rPr>
            <a:t> </a:t>
          </a:r>
          <a:r>
            <a:rPr lang="az-Cyrl-AZ" dirty="0">
              <a:solidFill>
                <a:srgbClr val="000000"/>
              </a:solidFill>
            </a:rPr>
            <a:t>конъюнктуре</a:t>
          </a:r>
          <a:r>
            <a:rPr lang="ru-RU" dirty="0">
              <a:solidFill>
                <a:srgbClr val="000000"/>
              </a:solidFill>
            </a:rPr>
            <a:t>.</a:t>
          </a:r>
        </a:p>
      </dgm:t>
    </dgm:pt>
    <dgm:pt modelId="{90111465-3C08-4CE0-9AFD-B3A3AFDDA9C3}" type="parTrans" cxnId="{60AF5555-0253-48DC-BB84-EFC52CF7E8A1}">
      <dgm:prSet/>
      <dgm:spPr/>
      <dgm:t>
        <a:bodyPr/>
        <a:lstStyle/>
        <a:p>
          <a:endParaRPr lang="en-GB"/>
        </a:p>
      </dgm:t>
    </dgm:pt>
    <dgm:pt modelId="{E41B3AE2-FB67-49A0-8B86-34D763E47E3D}" type="sibTrans" cxnId="{60AF5555-0253-48DC-BB84-EFC52CF7E8A1}">
      <dgm:prSet/>
      <dgm:spPr/>
      <dgm:t>
        <a:bodyPr/>
        <a:lstStyle/>
        <a:p>
          <a:endParaRPr lang="en-GB"/>
        </a:p>
      </dgm:t>
    </dgm:pt>
    <dgm:pt modelId="{E9E43F1B-F9DB-455B-8A57-D995D5188D58}">
      <dgm:prSet phldrT="[Text]"/>
      <dgm:spPr/>
      <dgm:t>
        <a:bodyPr/>
        <a:lstStyle/>
        <a:p>
          <a:r>
            <a:rPr lang="az-Cyrl-AZ" dirty="0">
              <a:solidFill>
                <a:srgbClr val="000000"/>
              </a:solidFill>
            </a:rPr>
            <a:t>Смягчает</a:t>
          </a:r>
          <a:r>
            <a:rPr lang="en-GB" dirty="0">
              <a:solidFill>
                <a:srgbClr val="000000"/>
              </a:solidFill>
            </a:rPr>
            <a:t> </a:t>
          </a:r>
          <a:r>
            <a:rPr lang="az-Cyrl-AZ" dirty="0">
              <a:solidFill>
                <a:srgbClr val="000000"/>
              </a:solidFill>
            </a:rPr>
            <a:t>последствия</a:t>
          </a:r>
          <a:r>
            <a:rPr lang="en-GB" dirty="0">
              <a:solidFill>
                <a:srgbClr val="000000"/>
              </a:solidFill>
            </a:rPr>
            <a:t> </a:t>
          </a:r>
          <a:r>
            <a:rPr lang="az-Cyrl-AZ" dirty="0">
              <a:solidFill>
                <a:srgbClr val="000000"/>
              </a:solidFill>
            </a:rPr>
            <a:t>рецессий</a:t>
          </a:r>
          <a:r>
            <a:rPr lang="en-GB" dirty="0">
              <a:solidFill>
                <a:srgbClr val="000000"/>
              </a:solidFill>
            </a:rPr>
            <a:t> </a:t>
          </a:r>
          <a:r>
            <a:rPr lang="az-Cyrl-AZ" dirty="0">
              <a:solidFill>
                <a:srgbClr val="000000"/>
              </a:solidFill>
            </a:rPr>
            <a:t>и</a:t>
          </a:r>
          <a:r>
            <a:rPr lang="en-GB" dirty="0">
              <a:solidFill>
                <a:srgbClr val="000000"/>
              </a:solidFill>
            </a:rPr>
            <a:t> </a:t>
          </a:r>
          <a:r>
            <a:rPr lang="az-Cyrl-AZ" dirty="0">
              <a:solidFill>
                <a:srgbClr val="000000"/>
              </a:solidFill>
            </a:rPr>
            <a:t>финансовых</a:t>
          </a:r>
          <a:r>
            <a:rPr lang="en-GB" dirty="0">
              <a:solidFill>
                <a:srgbClr val="000000"/>
              </a:solidFill>
            </a:rPr>
            <a:t> </a:t>
          </a:r>
          <a:r>
            <a:rPr lang="az-Cyrl-AZ" dirty="0">
              <a:solidFill>
                <a:srgbClr val="000000"/>
              </a:solidFill>
            </a:rPr>
            <a:t>кризисов</a:t>
          </a:r>
          <a:r>
            <a:rPr lang="en-GB" dirty="0">
              <a:solidFill>
                <a:srgbClr val="000000"/>
              </a:solidFill>
            </a:rPr>
            <a:t>.</a:t>
          </a:r>
        </a:p>
      </dgm:t>
    </dgm:pt>
    <dgm:pt modelId="{E6111032-F62B-403A-944F-0A71FA515974}" type="parTrans" cxnId="{748B1D57-357F-4A4A-AD3C-5E4B1AB19A88}">
      <dgm:prSet/>
      <dgm:spPr/>
      <dgm:t>
        <a:bodyPr/>
        <a:lstStyle/>
        <a:p>
          <a:endParaRPr lang="en-GB"/>
        </a:p>
      </dgm:t>
    </dgm:pt>
    <dgm:pt modelId="{D6C79219-F5A9-4423-B435-15BB058C964D}" type="sibTrans" cxnId="{748B1D57-357F-4A4A-AD3C-5E4B1AB19A88}">
      <dgm:prSet/>
      <dgm:spPr/>
      <dgm:t>
        <a:bodyPr/>
        <a:lstStyle/>
        <a:p>
          <a:endParaRPr lang="en-GB"/>
        </a:p>
      </dgm:t>
    </dgm:pt>
    <dgm:pt modelId="{FBF2F5D6-4A52-4ADC-BA78-FF96B6BD05BF}">
      <dgm:prSet phldrT="[Text]"/>
      <dgm:spPr/>
      <dgm:t>
        <a:bodyPr/>
        <a:lstStyle/>
        <a:p>
          <a:r>
            <a:rPr lang="az-Cyrl-AZ" dirty="0">
              <a:solidFill>
                <a:srgbClr val="000000"/>
              </a:solidFill>
            </a:rPr>
            <a:t>Источник</a:t>
          </a:r>
          <a:r>
            <a:rPr lang="en-GB" dirty="0">
              <a:solidFill>
                <a:srgbClr val="000000"/>
              </a:solidFill>
            </a:rPr>
            <a:t> </a:t>
          </a:r>
          <a:r>
            <a:rPr lang="az-Cyrl-AZ" dirty="0">
              <a:solidFill>
                <a:srgbClr val="000000"/>
              </a:solidFill>
            </a:rPr>
            <a:t>инвестирования</a:t>
          </a:r>
          <a:r>
            <a:rPr lang="en-GB" dirty="0">
              <a:solidFill>
                <a:srgbClr val="000000"/>
              </a:solidFill>
            </a:rPr>
            <a:t> </a:t>
          </a:r>
          <a:r>
            <a:rPr lang="az-Cyrl-AZ" dirty="0">
              <a:solidFill>
                <a:srgbClr val="000000"/>
              </a:solidFill>
            </a:rPr>
            <a:t>в</a:t>
          </a:r>
          <a:r>
            <a:rPr lang="en-GB" dirty="0">
              <a:solidFill>
                <a:srgbClr val="000000"/>
              </a:solidFill>
            </a:rPr>
            <a:t> </a:t>
          </a:r>
          <a:r>
            <a:rPr lang="az-Cyrl-AZ" dirty="0">
              <a:solidFill>
                <a:srgbClr val="000000"/>
              </a:solidFill>
            </a:rPr>
            <a:t>легальную</a:t>
          </a:r>
          <a:r>
            <a:rPr lang="en-GB" dirty="0">
              <a:solidFill>
                <a:srgbClr val="000000"/>
              </a:solidFill>
            </a:rPr>
            <a:t> </a:t>
          </a:r>
          <a:r>
            <a:rPr lang="az-Cyrl-AZ" dirty="0">
              <a:solidFill>
                <a:srgbClr val="000000"/>
              </a:solidFill>
            </a:rPr>
            <a:t>экономику</a:t>
          </a:r>
          <a:r>
            <a:rPr lang="en-GB" dirty="0">
              <a:solidFill>
                <a:srgbClr val="000000"/>
              </a:solidFill>
            </a:rPr>
            <a:t>.</a:t>
          </a:r>
        </a:p>
      </dgm:t>
    </dgm:pt>
    <dgm:pt modelId="{F858305F-217C-4833-9845-84A7B8D7EFD2}" type="parTrans" cxnId="{BD694A2D-4B38-4F5F-BEBC-3D986CD119C2}">
      <dgm:prSet/>
      <dgm:spPr/>
    </dgm:pt>
    <dgm:pt modelId="{CD32A465-7012-47A7-8569-4A9CEBFC51D7}" type="sibTrans" cxnId="{BD694A2D-4B38-4F5F-BEBC-3D986CD119C2}">
      <dgm:prSet/>
      <dgm:spPr/>
    </dgm:pt>
    <dgm:pt modelId="{19749D50-17EE-448A-93DD-5330D75A93E8}" type="pres">
      <dgm:prSet presAssocID="{2AB0D844-A6E3-4359-8DA9-DFBC28E4EDD5}" presName="diagram" presStyleCnt="0">
        <dgm:presLayoutVars>
          <dgm:dir/>
          <dgm:resizeHandles val="exact"/>
        </dgm:presLayoutVars>
      </dgm:prSet>
      <dgm:spPr/>
      <dgm:t>
        <a:bodyPr/>
        <a:lstStyle/>
        <a:p>
          <a:endParaRPr lang="ru-RU"/>
        </a:p>
      </dgm:t>
    </dgm:pt>
    <dgm:pt modelId="{AE43AB34-D45C-4460-B1E5-517071101C47}" type="pres">
      <dgm:prSet presAssocID="{D3A1435C-A0EA-4B8D-BA5E-C5695318EE88}" presName="node" presStyleLbl="node1" presStyleIdx="0" presStyleCnt="3">
        <dgm:presLayoutVars>
          <dgm:bulletEnabled val="1"/>
        </dgm:presLayoutVars>
      </dgm:prSet>
      <dgm:spPr/>
      <dgm:t>
        <a:bodyPr/>
        <a:lstStyle/>
        <a:p>
          <a:endParaRPr lang="ru-RU"/>
        </a:p>
      </dgm:t>
    </dgm:pt>
    <dgm:pt modelId="{87DB97A1-DDBF-4961-A548-6341A232794C}" type="pres">
      <dgm:prSet presAssocID="{E41B3AE2-FB67-49A0-8B86-34D763E47E3D}" presName="sibTrans" presStyleCnt="0"/>
      <dgm:spPr/>
    </dgm:pt>
    <dgm:pt modelId="{01F7C472-D19B-40CC-A3A0-B79234A523E9}" type="pres">
      <dgm:prSet presAssocID="{FBF2F5D6-4A52-4ADC-BA78-FF96B6BD05BF}" presName="node" presStyleLbl="node1" presStyleIdx="1" presStyleCnt="3">
        <dgm:presLayoutVars>
          <dgm:bulletEnabled val="1"/>
        </dgm:presLayoutVars>
      </dgm:prSet>
      <dgm:spPr/>
      <dgm:t>
        <a:bodyPr/>
        <a:lstStyle/>
        <a:p>
          <a:endParaRPr lang="ru-RU"/>
        </a:p>
      </dgm:t>
    </dgm:pt>
    <dgm:pt modelId="{E2D991F0-6383-43AD-8635-32A14583D1A8}" type="pres">
      <dgm:prSet presAssocID="{CD32A465-7012-47A7-8569-4A9CEBFC51D7}" presName="sibTrans" presStyleCnt="0"/>
      <dgm:spPr/>
    </dgm:pt>
    <dgm:pt modelId="{7D979D97-AF14-4BE2-8F61-C266240694BD}" type="pres">
      <dgm:prSet presAssocID="{E9E43F1B-F9DB-455B-8A57-D995D5188D58}" presName="node" presStyleLbl="node1" presStyleIdx="2" presStyleCnt="3">
        <dgm:presLayoutVars>
          <dgm:bulletEnabled val="1"/>
        </dgm:presLayoutVars>
      </dgm:prSet>
      <dgm:spPr/>
      <dgm:t>
        <a:bodyPr/>
        <a:lstStyle/>
        <a:p>
          <a:endParaRPr lang="ru-RU"/>
        </a:p>
      </dgm:t>
    </dgm:pt>
  </dgm:ptLst>
  <dgm:cxnLst>
    <dgm:cxn modelId="{634EF519-997A-4428-8A78-57AC14D28730}" type="presOf" srcId="{E9E43F1B-F9DB-455B-8A57-D995D5188D58}" destId="{7D979D97-AF14-4BE2-8F61-C266240694BD}" srcOrd="0" destOrd="0" presId="urn:microsoft.com/office/officeart/2005/8/layout/default#4"/>
    <dgm:cxn modelId="{A8673F75-09C8-4F59-B66B-594D1E48C268}" type="presOf" srcId="{FBF2F5D6-4A52-4ADC-BA78-FF96B6BD05BF}" destId="{01F7C472-D19B-40CC-A3A0-B79234A523E9}" srcOrd="0" destOrd="0" presId="urn:microsoft.com/office/officeart/2005/8/layout/default#4"/>
    <dgm:cxn modelId="{748B1D57-357F-4A4A-AD3C-5E4B1AB19A88}" srcId="{2AB0D844-A6E3-4359-8DA9-DFBC28E4EDD5}" destId="{E9E43F1B-F9DB-455B-8A57-D995D5188D58}" srcOrd="2" destOrd="0" parTransId="{E6111032-F62B-403A-944F-0A71FA515974}" sibTransId="{D6C79219-F5A9-4423-B435-15BB058C964D}"/>
    <dgm:cxn modelId="{82802B89-69AD-4C96-A5B7-B30586773FC2}" type="presOf" srcId="{D3A1435C-A0EA-4B8D-BA5E-C5695318EE88}" destId="{AE43AB34-D45C-4460-B1E5-517071101C47}" srcOrd="0" destOrd="0" presId="urn:microsoft.com/office/officeart/2005/8/layout/default#4"/>
    <dgm:cxn modelId="{60AF5555-0253-48DC-BB84-EFC52CF7E8A1}" srcId="{2AB0D844-A6E3-4359-8DA9-DFBC28E4EDD5}" destId="{D3A1435C-A0EA-4B8D-BA5E-C5695318EE88}" srcOrd="0" destOrd="0" parTransId="{90111465-3C08-4CE0-9AFD-B3A3AFDDA9C3}" sibTransId="{E41B3AE2-FB67-49A0-8B86-34D763E47E3D}"/>
    <dgm:cxn modelId="{BD694A2D-4B38-4F5F-BEBC-3D986CD119C2}" srcId="{2AB0D844-A6E3-4359-8DA9-DFBC28E4EDD5}" destId="{FBF2F5D6-4A52-4ADC-BA78-FF96B6BD05BF}" srcOrd="1" destOrd="0" parTransId="{F858305F-217C-4833-9845-84A7B8D7EFD2}" sibTransId="{CD32A465-7012-47A7-8569-4A9CEBFC51D7}"/>
    <dgm:cxn modelId="{46195428-AA9B-4A06-BE0B-7793F6E9FC91}" type="presOf" srcId="{2AB0D844-A6E3-4359-8DA9-DFBC28E4EDD5}" destId="{19749D50-17EE-448A-93DD-5330D75A93E8}" srcOrd="0" destOrd="0" presId="urn:microsoft.com/office/officeart/2005/8/layout/default#4"/>
    <dgm:cxn modelId="{15D96A37-BCA4-41B4-B630-2E8A527693B7}" type="presParOf" srcId="{19749D50-17EE-448A-93DD-5330D75A93E8}" destId="{AE43AB34-D45C-4460-B1E5-517071101C47}" srcOrd="0" destOrd="0" presId="urn:microsoft.com/office/officeart/2005/8/layout/default#4"/>
    <dgm:cxn modelId="{4030B1DD-E54E-4F8D-B30A-15286544F220}" type="presParOf" srcId="{19749D50-17EE-448A-93DD-5330D75A93E8}" destId="{87DB97A1-DDBF-4961-A548-6341A232794C}" srcOrd="1" destOrd="0" presId="urn:microsoft.com/office/officeart/2005/8/layout/default#4"/>
    <dgm:cxn modelId="{FE561650-33D0-436C-8F16-C2CB50B92CF0}" type="presParOf" srcId="{19749D50-17EE-448A-93DD-5330D75A93E8}" destId="{01F7C472-D19B-40CC-A3A0-B79234A523E9}" srcOrd="2" destOrd="0" presId="urn:microsoft.com/office/officeart/2005/8/layout/default#4"/>
    <dgm:cxn modelId="{D012529E-39C2-4737-A173-02EC2C92C8D8}" type="presParOf" srcId="{19749D50-17EE-448A-93DD-5330D75A93E8}" destId="{E2D991F0-6383-43AD-8635-32A14583D1A8}" srcOrd="3" destOrd="0" presId="urn:microsoft.com/office/officeart/2005/8/layout/default#4"/>
    <dgm:cxn modelId="{BF1B861F-58E0-4629-9980-CF147191E2AE}" type="presParOf" srcId="{19749D50-17EE-448A-93DD-5330D75A93E8}" destId="{7D979D97-AF14-4BE2-8F61-C266240694BD}" srcOrd="4" destOrd="0" presId="urn:microsoft.com/office/officeart/2005/8/layout/default#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default#3">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4">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7B0DEAB-E563-4E7E-91BA-B92144CB6DCF}" type="datetimeFigureOut">
              <a:rPr lang="ru-RU" smtClean="0"/>
              <a:pPr/>
              <a:t>07.09.2024</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7B3C2B5-CF81-414D-B140-9F533266EF7E}" type="slidenum">
              <a:rPr lang="ru-RU" smtClean="0"/>
              <a:pPr/>
              <a:t>‹#›</a:t>
            </a:fld>
            <a:endParaRPr lang="ru-RU"/>
          </a:p>
        </p:txBody>
      </p:sp>
    </p:spTree>
    <p:extLst>
      <p:ext uri="{BB962C8B-B14F-4D97-AF65-F5344CB8AC3E}">
        <p14:creationId xmlns:p14="http://schemas.microsoft.com/office/powerpoint/2010/main" val="321771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37B3C2B5-CF81-414D-B140-9F533266EF7E}" type="slidenum">
              <a:rPr lang="ru-RU" smtClean="0"/>
              <a:pPr/>
              <a:t>32</a:t>
            </a:fld>
            <a:endParaRPr lang="ru-RU"/>
          </a:p>
        </p:txBody>
      </p:sp>
    </p:spTree>
    <p:extLst>
      <p:ext uri="{BB962C8B-B14F-4D97-AF65-F5344CB8AC3E}">
        <p14:creationId xmlns:p14="http://schemas.microsoft.com/office/powerpoint/2010/main" val="10555455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CB403CC6-4851-4BCF-8C71-AB934216BC7B}" type="datetime1">
              <a:rPr lang="ru-RU" smtClean="0"/>
              <a:pPr/>
              <a:t>07.09.2024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F60A4E6-4ACF-407B-A9B0-13AF673D0280}" type="datetime1">
              <a:rPr lang="ru-RU" smtClean="0"/>
              <a:pPr/>
              <a:t>07.09.2024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87BC9EF-FCE7-40F0-B626-BF100FDE11AE}" type="datetime1">
              <a:rPr lang="ru-RU" smtClean="0"/>
              <a:pPr/>
              <a:t>07.09.2024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24682B0-130F-4DEF-BEE8-9BA33055D22C}" type="datetime1">
              <a:rPr lang="ru-RU" smtClean="0"/>
              <a:pPr/>
              <a:t>07.09.2024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1FB7F5E-CEC0-4C49-ADA7-BF4037E56517}" type="datetime1">
              <a:rPr lang="ru-RU" smtClean="0"/>
              <a:pPr/>
              <a:t>07.09.2024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792C6515-EE38-4449-94AA-4E317880BBCB}" type="datetime1">
              <a:rPr lang="ru-RU" smtClean="0"/>
              <a:pPr/>
              <a:t>07.09.2024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5DDF8CC-E2CD-4ABB-8D44-24C5D45B1D13}" type="datetime1">
              <a:rPr lang="ru-RU" smtClean="0"/>
              <a:pPr/>
              <a:t>07.09.2024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EF3507F4-2C90-4C41-9006-5610AFB616C9}" type="datetime1">
              <a:rPr lang="ru-RU" smtClean="0"/>
              <a:pPr/>
              <a:t>07.09.2024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AB4A310-1DD9-480E-A9BB-B2AE1442CF5F}" type="datetime1">
              <a:rPr lang="ru-RU" smtClean="0"/>
              <a:pPr/>
              <a:t>07.09.2024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0995DB55-AC7A-415C-8FB2-693D6612002B}" type="datetime1">
              <a:rPr lang="ru-RU" smtClean="0"/>
              <a:pPr/>
              <a:t>07.09.2024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CD6AA94C-8B07-4AC5-BC9F-65C1214A3811}" type="datetime1">
              <a:rPr lang="ru-RU" smtClean="0"/>
              <a:pPr/>
              <a:t>07.09.2024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7587FA-20A9-4EE1-B393-0A06A6A22720}" type="datetime1">
              <a:rPr lang="ru-RU" smtClean="0"/>
              <a:pPr/>
              <a:t>07.09.2024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hyperlink" Target="http://www.cmrp.kz/images/stories/Korrup/Strategiya.pdf" TargetMode="External"/><Relationship Id="rId2" Type="http://schemas.openxmlformats.org/officeDocument/2006/relationships/hyperlink" Target="https://www.akorda.kz/" TargetMode="External"/><Relationship Id="rId1" Type="http://schemas.openxmlformats.org/officeDocument/2006/relationships/slideLayout" Target="../slideLayouts/slideLayout7.xml"/><Relationship Id="rId4" Type="http://schemas.openxmlformats.org/officeDocument/2006/relationships/hyperlink" Target="https://cdb.kz/sistema/pravovaya-baza/ob"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00034" y="285729"/>
            <a:ext cx="7958166" cy="1500197"/>
          </a:xfrm>
        </p:spPr>
        <p:txBody>
          <a:bodyPr>
            <a:normAutofit/>
          </a:bodyPr>
          <a:lstStyle/>
          <a:p>
            <a:r>
              <a:rPr lang="kk-KZ" sz="2400" b="1" dirty="0" smtClean="0">
                <a:latin typeface="Times New Roman" pitchFamily="18" charset="0"/>
                <a:cs typeface="Times New Roman" pitchFamily="18" charset="0"/>
              </a:rPr>
              <a:t>13 </a:t>
            </a:r>
            <a:r>
              <a:rPr lang="ru-RU" sz="2400" b="1" dirty="0">
                <a:latin typeface="Times New Roman" pitchFamily="18" charset="0"/>
                <a:cs typeface="Times New Roman" pitchFamily="18" charset="0"/>
              </a:rPr>
              <a:t>Теневая экономика и ее влияние </a:t>
            </a:r>
            <a:br>
              <a:rPr lang="ru-RU" sz="2400" b="1" dirty="0">
                <a:latin typeface="Times New Roman" pitchFamily="18" charset="0"/>
                <a:cs typeface="Times New Roman" pitchFamily="18" charset="0"/>
              </a:rPr>
            </a:br>
            <a:r>
              <a:rPr lang="ru-RU" sz="2400" b="1" dirty="0" smtClean="0">
                <a:latin typeface="Times New Roman" pitchFamily="18" charset="0"/>
                <a:cs typeface="Times New Roman" pitchFamily="18" charset="0"/>
              </a:rPr>
              <a:t>на </a:t>
            </a:r>
            <a:r>
              <a:rPr lang="ru-RU" sz="2400" b="1" dirty="0">
                <a:latin typeface="Times New Roman" pitchFamily="18" charset="0"/>
                <a:cs typeface="Times New Roman" pitchFamily="18" charset="0"/>
              </a:rPr>
              <a:t>экономическую безопасность.</a:t>
            </a:r>
            <a:br>
              <a:rPr lang="ru-RU" sz="2400" b="1" dirty="0">
                <a:latin typeface="Times New Roman" pitchFamily="18" charset="0"/>
                <a:cs typeface="Times New Roman" pitchFamily="18" charset="0"/>
              </a:rPr>
            </a:br>
            <a:endParaRPr lang="ru-RU" sz="2400" b="1"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571472" y="1714488"/>
            <a:ext cx="8215370" cy="2857520"/>
          </a:xfrm>
        </p:spPr>
        <p:txBody>
          <a:bodyPr>
            <a:normAutofit/>
          </a:bodyPr>
          <a:lstStyle/>
          <a:p>
            <a:pPr marL="514350" indent="-514350" algn="l">
              <a:buFont typeface="+mj-lt"/>
              <a:buAutoNum type="arabicPeriod"/>
            </a:pPr>
            <a:r>
              <a:rPr lang="ru-RU" sz="2400" dirty="0" smtClean="0">
                <a:solidFill>
                  <a:schemeClr val="tx1"/>
                </a:solidFill>
                <a:latin typeface="Times New Roman" pitchFamily="18" charset="0"/>
                <a:cs typeface="Times New Roman" pitchFamily="18" charset="0"/>
              </a:rPr>
              <a:t>Сущность теневой экономики и её классификация</a:t>
            </a:r>
          </a:p>
          <a:p>
            <a:pPr marL="514350" indent="-514350" algn="l">
              <a:buFont typeface="+mj-lt"/>
              <a:buAutoNum type="arabicPeriod"/>
            </a:pPr>
            <a:r>
              <a:rPr lang="ru-RU" sz="2400" dirty="0" smtClean="0">
                <a:solidFill>
                  <a:schemeClr val="tx1"/>
                </a:solidFill>
                <a:latin typeface="Times New Roman" pitchFamily="18" charset="0"/>
                <a:cs typeface="Times New Roman" pitchFamily="18" charset="0"/>
              </a:rPr>
              <a:t>Функции теневой экономики</a:t>
            </a:r>
          </a:p>
          <a:p>
            <a:pPr marL="514350" indent="-514350" algn="l">
              <a:buFont typeface="+mj-lt"/>
              <a:buAutoNum type="arabicPeriod"/>
            </a:pPr>
            <a:r>
              <a:rPr lang="ru-RU" sz="2400" dirty="0" smtClean="0">
                <a:solidFill>
                  <a:schemeClr val="tx1"/>
                </a:solidFill>
                <a:latin typeface="Times New Roman" pitchFamily="18" charset="0"/>
                <a:cs typeface="Times New Roman" pitchFamily="18" charset="0"/>
              </a:rPr>
              <a:t>Причины развития теневой экономики и ее влияние </a:t>
            </a:r>
          </a:p>
          <a:p>
            <a:pPr marL="514350" indent="-514350" algn="l"/>
            <a:r>
              <a:rPr lang="ru-RU" sz="2400" dirty="0" smtClean="0">
                <a:solidFill>
                  <a:schemeClr val="tx1"/>
                </a:solidFill>
                <a:latin typeface="Times New Roman" pitchFamily="18" charset="0"/>
                <a:cs typeface="Times New Roman" pitchFamily="18" charset="0"/>
              </a:rPr>
              <a:t>       на экономическую безопасность государства</a:t>
            </a:r>
          </a:p>
          <a:p>
            <a:pPr marL="514350" indent="-514350" algn="l"/>
            <a:r>
              <a:rPr lang="ru-RU" sz="2400" dirty="0" smtClean="0">
                <a:solidFill>
                  <a:schemeClr val="tx1"/>
                </a:solidFill>
                <a:latin typeface="Times New Roman" pitchFamily="18" charset="0"/>
                <a:cs typeface="Times New Roman" pitchFamily="18" charset="0"/>
              </a:rPr>
              <a:t>4.    Формы и  методы  государственного  воздействия  на  теневую экономику</a:t>
            </a:r>
            <a:endParaRPr lang="ru-RU" sz="2400" dirty="0">
              <a:solidFill>
                <a:schemeClr val="tx1"/>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25D88A47-305E-40D6-885B-F8CCAA626E14}"/>
              </a:ext>
            </a:extLst>
          </p:cNvPr>
          <p:cNvSpPr>
            <a:spLocks noGrp="1"/>
          </p:cNvSpPr>
          <p:nvPr>
            <p:ph type="title"/>
          </p:nvPr>
        </p:nvSpPr>
        <p:spPr/>
        <p:txBody>
          <a:bodyPr/>
          <a:lstStyle/>
          <a:p>
            <a:r>
              <a:rPr lang="ru-RU" dirty="0"/>
              <a:t>Структура теневой экономики</a:t>
            </a:r>
          </a:p>
        </p:txBody>
      </p:sp>
      <p:pic>
        <p:nvPicPr>
          <p:cNvPr id="5" name="Объект 4">
            <a:extLst>
              <a:ext uri="{FF2B5EF4-FFF2-40B4-BE49-F238E27FC236}">
                <a16:creationId xmlns="" xmlns:a16="http://schemas.microsoft.com/office/drawing/2014/main" id="{FACD0E83-7252-4F3E-89A5-D55DC8C39DEB}"/>
              </a:ext>
            </a:extLst>
          </p:cNvPr>
          <p:cNvPicPr>
            <a:picLocks noGrp="1" noChangeAspect="1"/>
          </p:cNvPicPr>
          <p:nvPr>
            <p:ph idx="1"/>
          </p:nvPr>
        </p:nvPicPr>
        <p:blipFill>
          <a:blip r:embed="rId2"/>
          <a:stretch>
            <a:fillRect/>
          </a:stretch>
        </p:blipFill>
        <p:spPr>
          <a:xfrm>
            <a:off x="1033976" y="1906897"/>
            <a:ext cx="6425418" cy="4557763"/>
          </a:xfrm>
        </p:spPr>
      </p:pic>
      <p:sp>
        <p:nvSpPr>
          <p:cNvPr id="4" name="Номер слайда 3"/>
          <p:cNvSpPr>
            <a:spLocks noGrp="1"/>
          </p:cNvSpPr>
          <p:nvPr>
            <p:ph type="sldNum" sz="quarter" idx="12"/>
          </p:nvPr>
        </p:nvSpPr>
        <p:spPr/>
        <p:txBody>
          <a:bodyPr/>
          <a:lstStyle/>
          <a:p>
            <a:fld id="{725C68B6-61C2-468F-89AB-4B9F7531AA68}" type="slidenum">
              <a:rPr lang="ru-RU" smtClean="0"/>
              <a:pPr/>
              <a:t>10</a:t>
            </a:fld>
            <a:endParaRPr lang="ru-RU"/>
          </a:p>
        </p:txBody>
      </p:sp>
    </p:spTree>
    <p:extLst>
      <p:ext uri="{BB962C8B-B14F-4D97-AF65-F5344CB8AC3E}">
        <p14:creationId xmlns:p14="http://schemas.microsoft.com/office/powerpoint/2010/main" val="364951819"/>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304800"/>
            <a:ext cx="8534400" cy="1477963"/>
          </a:xfrm>
          <a:prstGeom prst="rect">
            <a:avLst/>
          </a:prstGeom>
          <a:noFill/>
        </p:spPr>
        <p:txBody>
          <a:bodyPr>
            <a:spAutoFit/>
          </a:bodyPr>
          <a:lstStyle/>
          <a:p>
            <a:pPr fontAlgn="auto">
              <a:spcBef>
                <a:spcPts val="0"/>
              </a:spcBef>
              <a:spcAft>
                <a:spcPts val="0"/>
              </a:spcAft>
              <a:defRPr/>
            </a:pPr>
            <a:r>
              <a:rPr lang="ru-RU" dirty="0">
                <a:latin typeface="Times New Roman" pitchFamily="18" charset="0"/>
                <a:cs typeface="Times New Roman" pitchFamily="18" charset="0"/>
              </a:rPr>
              <a:t>В развитых странах масштабы теневой экономики относительно невелики и составляют примерно 5–15% ВВП. В развивающихся странах теневой сектор играет гораздо более заметную роль. В некоторых из них теневая экономика даже превосходит официальную (Нигерия, Боливия, Таиланд). Средние масштабы теневой экономики в «третьем мире» составляют примерно 35 – 45%</a:t>
            </a:r>
          </a:p>
        </p:txBody>
      </p:sp>
      <p:graphicFrame>
        <p:nvGraphicFramePr>
          <p:cNvPr id="3" name="Table 2"/>
          <p:cNvGraphicFramePr>
            <a:graphicFrameLocks noGrp="1"/>
          </p:cNvGraphicFramePr>
          <p:nvPr/>
        </p:nvGraphicFramePr>
        <p:xfrm>
          <a:off x="381000" y="1981200"/>
          <a:ext cx="3976686" cy="3376626"/>
        </p:xfrm>
        <a:graphic>
          <a:graphicData uri="http://schemas.openxmlformats.org/drawingml/2006/table">
            <a:tbl>
              <a:tblPr firstRow="1" bandRow="1">
                <a:tableStyleId>{BDBED569-4797-4DF1-A0F4-6AAB3CD982D8}</a:tableStyleId>
              </a:tblPr>
              <a:tblGrid>
                <a:gridCol w="1988343"/>
                <a:gridCol w="1988343"/>
              </a:tblGrid>
              <a:tr h="589698">
                <a:tc>
                  <a:txBody>
                    <a:bodyPr/>
                    <a:lstStyle/>
                    <a:p>
                      <a:r>
                        <a:rPr lang="ru-RU" dirty="0" smtClean="0">
                          <a:solidFill>
                            <a:schemeClr val="tx1"/>
                          </a:solidFill>
                        </a:rPr>
                        <a:t>Континенты</a:t>
                      </a:r>
                      <a:endParaRPr lang="ru-RU" dirty="0">
                        <a:solidFill>
                          <a:schemeClr val="tx1"/>
                        </a:solidFill>
                      </a:endParaRPr>
                    </a:p>
                  </a:txBody>
                  <a:tcPr/>
                </a:tc>
                <a:tc>
                  <a:txBody>
                    <a:bodyPr/>
                    <a:lstStyle/>
                    <a:p>
                      <a:r>
                        <a:rPr lang="ru-RU" dirty="0" smtClean="0">
                          <a:solidFill>
                            <a:schemeClr val="tx1"/>
                          </a:solidFill>
                        </a:rPr>
                        <a:t>Масштабы ЭТ</a:t>
                      </a:r>
                      <a:endParaRPr lang="ru-RU" dirty="0">
                        <a:solidFill>
                          <a:schemeClr val="tx1"/>
                        </a:solidFill>
                      </a:endParaRPr>
                    </a:p>
                  </a:txBody>
                  <a:tcPr/>
                </a:tc>
              </a:tr>
              <a:tr h="589698">
                <a:tc>
                  <a:txBody>
                    <a:bodyPr/>
                    <a:lstStyle/>
                    <a:p>
                      <a:r>
                        <a:rPr lang="ru-RU" dirty="0" smtClean="0">
                          <a:solidFill>
                            <a:schemeClr val="tx1"/>
                          </a:solidFill>
                        </a:rPr>
                        <a:t>Африка</a:t>
                      </a:r>
                      <a:endParaRPr lang="ru-RU" dirty="0">
                        <a:solidFill>
                          <a:schemeClr val="tx1"/>
                        </a:solidFill>
                      </a:endParaRPr>
                    </a:p>
                  </a:txBody>
                  <a:tcPr/>
                </a:tc>
                <a:tc>
                  <a:txBody>
                    <a:bodyPr/>
                    <a:lstStyle/>
                    <a:p>
                      <a:r>
                        <a:rPr lang="ru-RU" dirty="0" smtClean="0">
                          <a:solidFill>
                            <a:schemeClr val="tx1"/>
                          </a:solidFill>
                        </a:rPr>
                        <a:t>43,9</a:t>
                      </a:r>
                      <a:endParaRPr lang="ru-RU" dirty="0">
                        <a:solidFill>
                          <a:schemeClr val="tx1"/>
                        </a:solidFill>
                      </a:endParaRPr>
                    </a:p>
                  </a:txBody>
                  <a:tcPr/>
                </a:tc>
              </a:tr>
              <a:tr h="589698">
                <a:tc>
                  <a:txBody>
                    <a:bodyPr/>
                    <a:lstStyle/>
                    <a:p>
                      <a:r>
                        <a:rPr lang="ru-RU" dirty="0" smtClean="0">
                          <a:solidFill>
                            <a:schemeClr val="tx1"/>
                          </a:solidFill>
                        </a:rPr>
                        <a:t>Америка</a:t>
                      </a:r>
                      <a:endParaRPr lang="ru-RU" dirty="0">
                        <a:solidFill>
                          <a:schemeClr val="tx1"/>
                        </a:solidFill>
                      </a:endParaRPr>
                    </a:p>
                  </a:txBody>
                  <a:tcPr/>
                </a:tc>
                <a:tc>
                  <a:txBody>
                    <a:bodyPr/>
                    <a:lstStyle/>
                    <a:p>
                      <a:r>
                        <a:rPr lang="ru-RU" dirty="0" smtClean="0">
                          <a:solidFill>
                            <a:schemeClr val="tx1"/>
                          </a:solidFill>
                        </a:rPr>
                        <a:t>38,8</a:t>
                      </a:r>
                      <a:endParaRPr lang="ru-RU" dirty="0">
                        <a:solidFill>
                          <a:schemeClr val="tx1"/>
                        </a:solidFill>
                      </a:endParaRPr>
                    </a:p>
                  </a:txBody>
                  <a:tcPr/>
                </a:tc>
              </a:tr>
              <a:tr h="589698">
                <a:tc>
                  <a:txBody>
                    <a:bodyPr/>
                    <a:lstStyle/>
                    <a:p>
                      <a:r>
                        <a:rPr lang="ru-RU" dirty="0" smtClean="0">
                          <a:solidFill>
                            <a:schemeClr val="tx1"/>
                          </a:solidFill>
                        </a:rPr>
                        <a:t>Азия</a:t>
                      </a:r>
                      <a:endParaRPr lang="ru-RU" dirty="0">
                        <a:solidFill>
                          <a:schemeClr val="tx1"/>
                        </a:solidFill>
                      </a:endParaRPr>
                    </a:p>
                  </a:txBody>
                  <a:tcPr/>
                </a:tc>
                <a:tc>
                  <a:txBody>
                    <a:bodyPr/>
                    <a:lstStyle/>
                    <a:p>
                      <a:r>
                        <a:rPr lang="ru-RU" dirty="0" smtClean="0">
                          <a:solidFill>
                            <a:schemeClr val="tx1"/>
                          </a:solidFill>
                        </a:rPr>
                        <a:t>35,0</a:t>
                      </a:r>
                      <a:endParaRPr lang="ru-RU" dirty="0">
                        <a:solidFill>
                          <a:schemeClr val="tx1"/>
                        </a:solidFill>
                      </a:endParaRPr>
                    </a:p>
                  </a:txBody>
                  <a:tcPr/>
                </a:tc>
              </a:tr>
              <a:tr h="1017834">
                <a:tc>
                  <a:txBody>
                    <a:bodyPr/>
                    <a:lstStyle/>
                    <a:p>
                      <a:r>
                        <a:rPr lang="ru-RU" dirty="0" smtClean="0">
                          <a:solidFill>
                            <a:schemeClr val="tx1"/>
                          </a:solidFill>
                        </a:rPr>
                        <a:t>Для всех континентов</a:t>
                      </a:r>
                      <a:endParaRPr lang="ru-RU" dirty="0">
                        <a:solidFill>
                          <a:schemeClr val="tx1"/>
                        </a:solidFill>
                      </a:endParaRPr>
                    </a:p>
                  </a:txBody>
                  <a:tcPr/>
                </a:tc>
                <a:tc>
                  <a:txBody>
                    <a:bodyPr/>
                    <a:lstStyle/>
                    <a:p>
                      <a:r>
                        <a:rPr lang="ru-RU" dirty="0" smtClean="0">
                          <a:solidFill>
                            <a:schemeClr val="tx1"/>
                          </a:solidFill>
                        </a:rPr>
                        <a:t>39,2</a:t>
                      </a:r>
                      <a:endParaRPr lang="ru-RU" dirty="0">
                        <a:solidFill>
                          <a:schemeClr val="tx1"/>
                        </a:solidFill>
                      </a:endParaRPr>
                    </a:p>
                  </a:txBody>
                  <a:tcPr/>
                </a:tc>
              </a:tr>
            </a:tbl>
          </a:graphicData>
        </a:graphic>
      </p:graphicFrame>
      <p:graphicFrame>
        <p:nvGraphicFramePr>
          <p:cNvPr id="6" name="Table 5"/>
          <p:cNvGraphicFramePr>
            <a:graphicFrameLocks noGrp="1"/>
          </p:cNvGraphicFramePr>
          <p:nvPr/>
        </p:nvGraphicFramePr>
        <p:xfrm>
          <a:off x="4876800" y="1981200"/>
          <a:ext cx="3733800" cy="3362097"/>
        </p:xfrm>
        <a:graphic>
          <a:graphicData uri="http://schemas.openxmlformats.org/drawingml/2006/table">
            <a:tbl>
              <a:tblPr firstRow="1" bandRow="1">
                <a:tableStyleId>{BDBED569-4797-4DF1-A0F4-6AAB3CD982D8}</a:tableStyleId>
              </a:tblPr>
              <a:tblGrid>
                <a:gridCol w="1866900"/>
                <a:gridCol w="1866900"/>
              </a:tblGrid>
              <a:tr h="609600">
                <a:tc>
                  <a:txBody>
                    <a:bodyPr/>
                    <a:lstStyle/>
                    <a:p>
                      <a:r>
                        <a:rPr lang="ru-RU" dirty="0" smtClean="0">
                          <a:solidFill>
                            <a:schemeClr val="tx1"/>
                          </a:solidFill>
                        </a:rPr>
                        <a:t>Страны</a:t>
                      </a:r>
                      <a:endParaRPr lang="ru-RU" dirty="0">
                        <a:solidFill>
                          <a:schemeClr val="tx1"/>
                        </a:solidFill>
                      </a:endParaRPr>
                    </a:p>
                  </a:txBody>
                  <a:tcPr/>
                </a:tc>
                <a:tc>
                  <a:txBody>
                    <a:bodyPr/>
                    <a:lstStyle/>
                    <a:p>
                      <a:r>
                        <a:rPr lang="ru-RU" dirty="0" smtClean="0">
                          <a:solidFill>
                            <a:schemeClr val="tx1"/>
                          </a:solidFill>
                        </a:rPr>
                        <a:t>Масштабы ЭТ</a:t>
                      </a:r>
                      <a:endParaRPr lang="ru-RU" dirty="0">
                        <a:solidFill>
                          <a:schemeClr val="tx1"/>
                        </a:solidFill>
                      </a:endParaRPr>
                    </a:p>
                  </a:txBody>
                  <a:tcPr/>
                </a:tc>
              </a:tr>
              <a:tr h="533400">
                <a:tc>
                  <a:txBody>
                    <a:bodyPr/>
                    <a:lstStyle/>
                    <a:p>
                      <a:r>
                        <a:rPr lang="ru-RU" dirty="0" smtClean="0">
                          <a:solidFill>
                            <a:schemeClr val="tx1"/>
                          </a:solidFill>
                        </a:rPr>
                        <a:t>Италия</a:t>
                      </a:r>
                      <a:endParaRPr lang="ru-RU" dirty="0">
                        <a:solidFill>
                          <a:schemeClr val="tx1"/>
                        </a:solidFill>
                      </a:endParaRPr>
                    </a:p>
                  </a:txBody>
                  <a:tcPr/>
                </a:tc>
                <a:tc>
                  <a:txBody>
                    <a:bodyPr/>
                    <a:lstStyle/>
                    <a:p>
                      <a:r>
                        <a:rPr lang="ru-RU" dirty="0" smtClean="0">
                          <a:solidFill>
                            <a:schemeClr val="tx1"/>
                          </a:solidFill>
                        </a:rPr>
                        <a:t>20,4</a:t>
                      </a:r>
                      <a:endParaRPr lang="ru-RU" dirty="0">
                        <a:solidFill>
                          <a:schemeClr val="tx1"/>
                        </a:solidFill>
                      </a:endParaRPr>
                    </a:p>
                  </a:txBody>
                  <a:tcPr/>
                </a:tc>
              </a:tr>
              <a:tr h="559833">
                <a:tc>
                  <a:txBody>
                    <a:bodyPr/>
                    <a:lstStyle/>
                    <a:p>
                      <a:r>
                        <a:rPr lang="ru-RU" dirty="0" smtClean="0">
                          <a:solidFill>
                            <a:schemeClr val="tx1"/>
                          </a:solidFill>
                        </a:rPr>
                        <a:t>Испания</a:t>
                      </a:r>
                      <a:endParaRPr lang="ru-RU" dirty="0">
                        <a:solidFill>
                          <a:schemeClr val="tx1"/>
                        </a:solidFill>
                      </a:endParaRPr>
                    </a:p>
                  </a:txBody>
                  <a:tcPr/>
                </a:tc>
                <a:tc>
                  <a:txBody>
                    <a:bodyPr/>
                    <a:lstStyle/>
                    <a:p>
                      <a:r>
                        <a:rPr lang="ru-RU" dirty="0" smtClean="0">
                          <a:solidFill>
                            <a:schemeClr val="tx1"/>
                          </a:solidFill>
                        </a:rPr>
                        <a:t>16,1</a:t>
                      </a:r>
                      <a:endParaRPr lang="ru-RU" dirty="0">
                        <a:solidFill>
                          <a:schemeClr val="tx1"/>
                        </a:solidFill>
                      </a:endParaRPr>
                    </a:p>
                  </a:txBody>
                  <a:tcPr/>
                </a:tc>
              </a:tr>
              <a:tr h="586266">
                <a:tc>
                  <a:txBody>
                    <a:bodyPr/>
                    <a:lstStyle/>
                    <a:p>
                      <a:r>
                        <a:rPr lang="ru-RU" dirty="0" smtClean="0">
                          <a:solidFill>
                            <a:schemeClr val="tx1"/>
                          </a:solidFill>
                        </a:rPr>
                        <a:t>США</a:t>
                      </a:r>
                      <a:endParaRPr lang="ru-RU" dirty="0">
                        <a:solidFill>
                          <a:schemeClr val="tx1"/>
                        </a:solidFill>
                      </a:endParaRPr>
                    </a:p>
                  </a:txBody>
                  <a:tcPr/>
                </a:tc>
                <a:tc>
                  <a:txBody>
                    <a:bodyPr/>
                    <a:lstStyle/>
                    <a:p>
                      <a:r>
                        <a:rPr lang="ru-RU" dirty="0" smtClean="0">
                          <a:solidFill>
                            <a:schemeClr val="tx1"/>
                          </a:solidFill>
                        </a:rPr>
                        <a:t>13,9</a:t>
                      </a:r>
                      <a:endParaRPr lang="ru-RU" dirty="0">
                        <a:solidFill>
                          <a:schemeClr val="tx1"/>
                        </a:solidFill>
                      </a:endParaRPr>
                    </a:p>
                  </a:txBody>
                  <a:tcPr/>
                </a:tc>
              </a:tr>
              <a:tr h="536499">
                <a:tc>
                  <a:txBody>
                    <a:bodyPr/>
                    <a:lstStyle/>
                    <a:p>
                      <a:r>
                        <a:rPr lang="ru-RU" dirty="0" smtClean="0">
                          <a:solidFill>
                            <a:schemeClr val="tx1"/>
                          </a:solidFill>
                        </a:rPr>
                        <a:t>Боливия</a:t>
                      </a:r>
                      <a:endParaRPr lang="ru-RU" dirty="0">
                        <a:solidFill>
                          <a:schemeClr val="tx1"/>
                        </a:solidFill>
                      </a:endParaRPr>
                    </a:p>
                  </a:txBody>
                  <a:tcPr/>
                </a:tc>
                <a:tc>
                  <a:txBody>
                    <a:bodyPr/>
                    <a:lstStyle/>
                    <a:p>
                      <a:r>
                        <a:rPr lang="ru-RU" dirty="0" smtClean="0">
                          <a:solidFill>
                            <a:schemeClr val="tx1"/>
                          </a:solidFill>
                        </a:rPr>
                        <a:t>51,2</a:t>
                      </a:r>
                      <a:endParaRPr lang="ru-RU" dirty="0">
                        <a:solidFill>
                          <a:schemeClr val="tx1"/>
                        </a:solidFill>
                      </a:endParaRPr>
                    </a:p>
                  </a:txBody>
                  <a:tcPr/>
                </a:tc>
              </a:tr>
              <a:tr h="536499">
                <a:tc>
                  <a:txBody>
                    <a:bodyPr/>
                    <a:lstStyle/>
                    <a:p>
                      <a:r>
                        <a:rPr lang="ru-RU" dirty="0" smtClean="0">
                          <a:solidFill>
                            <a:schemeClr val="tx1"/>
                          </a:solidFill>
                        </a:rPr>
                        <a:t>Нигерия</a:t>
                      </a:r>
                      <a:endParaRPr lang="ru-RU" dirty="0">
                        <a:solidFill>
                          <a:schemeClr val="tx1"/>
                        </a:solidFill>
                      </a:endParaRPr>
                    </a:p>
                  </a:txBody>
                  <a:tcPr/>
                </a:tc>
                <a:tc>
                  <a:txBody>
                    <a:bodyPr/>
                    <a:lstStyle/>
                    <a:p>
                      <a:r>
                        <a:rPr lang="ru-RU" dirty="0" smtClean="0">
                          <a:solidFill>
                            <a:schemeClr val="tx1"/>
                          </a:solidFill>
                        </a:rPr>
                        <a:t>53,6</a:t>
                      </a:r>
                      <a:endParaRPr lang="ru-RU" dirty="0">
                        <a:solidFill>
                          <a:schemeClr val="tx1"/>
                        </a:solidFill>
                      </a:endParaRPr>
                    </a:p>
                  </a:txBody>
                  <a:tcPr/>
                </a:tc>
              </a:tr>
            </a:tbl>
          </a:graphicData>
        </a:graphic>
      </p:graphicFrame>
      <p:sp>
        <p:nvSpPr>
          <p:cNvPr id="5" name="Номер слайда 4"/>
          <p:cNvSpPr>
            <a:spLocks noGrp="1"/>
          </p:cNvSpPr>
          <p:nvPr>
            <p:ph type="sldNum" sz="quarter" idx="12"/>
          </p:nvPr>
        </p:nvSpPr>
        <p:spPr/>
        <p:txBody>
          <a:bodyPr/>
          <a:lstStyle/>
          <a:p>
            <a:fld id="{725C68B6-61C2-468F-89AB-4B9F7531AA68}" type="slidenum">
              <a:rPr lang="ru-RU" smtClean="0"/>
              <a:pPr/>
              <a:t>11</a:t>
            </a:fld>
            <a:endParaRPr lang="ru-RU"/>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 xmlns:a16="http://schemas.microsoft.com/office/drawing/2014/main" id="{64B19418-0CD9-47AA-A0D0-F53943EB0DB4}"/>
              </a:ext>
            </a:extLst>
          </p:cNvPr>
          <p:cNvPicPr>
            <a:picLocks noChangeAspect="1" noChangeArrowheads="1"/>
          </p:cNvPicPr>
          <p:nvPr/>
        </p:nvPicPr>
        <p:blipFill rotWithShape="1">
          <a:blip r:embed="rId2">
            <a:alphaModFix amt="25000"/>
            <a:extLst>
              <a:ext uri="{28A0092B-C50C-407E-A947-70E740481C1C}">
                <a14:useLocalDpi xmlns:a14="http://schemas.microsoft.com/office/drawing/2010/main" val="0"/>
              </a:ext>
            </a:extLst>
          </a:blip>
          <a:srcRect t="8222" b="7508"/>
          <a:stretch/>
        </p:blipFill>
        <p:spPr bwMode="auto">
          <a:xfrm>
            <a:off x="15" y="10"/>
            <a:ext cx="9143985" cy="6857990"/>
          </a:xfrm>
          <a:prstGeom prst="rect">
            <a:avLst/>
          </a:prstGeom>
          <a:noFill/>
          <a:extLst>
            <a:ext uri="{909E8E84-426E-40dd-AFC4-6F175D3DCCD1}">
              <a14:hiddenFill xmlns="" xmlns:a14="http://schemas.microsoft.com/office/drawing/2010/main">
                <a:solidFill>
                  <a:srgbClr val="FFFFFF"/>
                </a:solidFill>
              </a14:hiddenFill>
            </a:ext>
          </a:extLst>
        </p:spPr>
      </p:pic>
      <p:sp>
        <p:nvSpPr>
          <p:cNvPr id="7" name="Объект 6">
            <a:extLst>
              <a:ext uri="{FF2B5EF4-FFF2-40B4-BE49-F238E27FC236}">
                <a16:creationId xmlns="" xmlns:a16="http://schemas.microsoft.com/office/drawing/2014/main" id="{7A18B65A-3397-44ED-966E-EDC30CB7C1F0}"/>
              </a:ext>
            </a:extLst>
          </p:cNvPr>
          <p:cNvSpPr>
            <a:spLocks noGrp="1"/>
          </p:cNvSpPr>
          <p:nvPr>
            <p:ph idx="1"/>
          </p:nvPr>
        </p:nvSpPr>
        <p:spPr>
          <a:xfrm>
            <a:off x="665922" y="887897"/>
            <a:ext cx="7116417" cy="5292241"/>
          </a:xfrm>
        </p:spPr>
        <p:txBody>
          <a:bodyPr>
            <a:normAutofit fontScale="92500" lnSpcReduction="10000"/>
          </a:bodyPr>
          <a:lstStyle/>
          <a:p>
            <a:r>
              <a:rPr lang="ru-RU" sz="2400" dirty="0">
                <a:latin typeface="Times New Roman"/>
                <a:cs typeface="Times New Roman"/>
              </a:rPr>
              <a:t>В экономической литературе условно выделяют</a:t>
            </a:r>
            <a:r>
              <a:rPr lang="ru-RU" sz="2400" b="1" dirty="0">
                <a:latin typeface="Times New Roman"/>
                <a:cs typeface="Times New Roman"/>
              </a:rPr>
              <a:t> три группы субъектов теневой экономики:</a:t>
            </a:r>
            <a:endParaRPr lang="ru-RU" sz="2400" dirty="0">
              <a:latin typeface="Times New Roman"/>
              <a:cs typeface="Times New Roman"/>
            </a:endParaRPr>
          </a:p>
          <a:p>
            <a:r>
              <a:rPr lang="ru-RU" sz="2400" dirty="0">
                <a:solidFill>
                  <a:srgbClr val="FF6600"/>
                </a:solidFill>
                <a:latin typeface="Times New Roman"/>
                <a:cs typeface="Times New Roman"/>
              </a:rPr>
              <a:t>первая группа </a:t>
            </a:r>
            <a:r>
              <a:rPr lang="ru-RU" sz="2400" dirty="0">
                <a:latin typeface="Times New Roman"/>
                <a:cs typeface="Times New Roman"/>
              </a:rPr>
              <a:t>— сугубо криминальные элементы, находящиеся на ее вершине, и их рабочая сила: торговцы наркотиками и оружием, рэкетиры, бандиты-грабители, наемные убийцы, сутенеры, проститутки, коррумпированные представители органов власти и управления;</a:t>
            </a:r>
          </a:p>
          <a:p>
            <a:r>
              <a:rPr lang="ru-RU" sz="2400" dirty="0">
                <a:solidFill>
                  <a:srgbClr val="FF6600"/>
                </a:solidFill>
                <a:latin typeface="Times New Roman"/>
                <a:cs typeface="Times New Roman"/>
              </a:rPr>
              <a:t>вторая группа </a:t>
            </a:r>
            <a:r>
              <a:rPr lang="ru-RU" sz="2400" dirty="0">
                <a:latin typeface="Times New Roman"/>
                <a:cs typeface="Times New Roman"/>
              </a:rPr>
              <a:t>— </a:t>
            </a:r>
            <a:r>
              <a:rPr lang="ru-RU" sz="2400" dirty="0" err="1">
                <a:latin typeface="Times New Roman"/>
                <a:cs typeface="Times New Roman"/>
              </a:rPr>
              <a:t>теневики</a:t>
            </a:r>
            <a:r>
              <a:rPr lang="ru-RU" sz="2400" dirty="0">
                <a:latin typeface="Times New Roman"/>
                <a:cs typeface="Times New Roman"/>
              </a:rPr>
              <a:t>-хозяйственники (предприниматели, коммерсанты, банкиры, мелкие и средние бизнесмены, в том числе «челноки»);</a:t>
            </a:r>
          </a:p>
          <a:p>
            <a:r>
              <a:rPr lang="ru-RU" sz="2400" dirty="0">
                <a:solidFill>
                  <a:srgbClr val="FF6600"/>
                </a:solidFill>
                <a:latin typeface="Times New Roman"/>
                <a:cs typeface="Times New Roman"/>
              </a:rPr>
              <a:t>третья группа </a:t>
            </a:r>
            <a:r>
              <a:rPr lang="ru-RU" sz="2400" dirty="0">
                <a:latin typeface="Times New Roman"/>
                <a:cs typeface="Times New Roman"/>
              </a:rPr>
              <a:t>— наемные работники физического и умственного труда, мелкие и средние государственные служащие, более половины доходов которых составляют взятки</a:t>
            </a:r>
            <a:r>
              <a:rPr lang="ru-RU" dirty="0"/>
              <a:t>.</a:t>
            </a:r>
          </a:p>
          <a:p>
            <a:endParaRPr lang="ru-RU" dirty="0"/>
          </a:p>
        </p:txBody>
      </p:sp>
      <p:sp>
        <p:nvSpPr>
          <p:cNvPr id="5" name="Номер слайда 4"/>
          <p:cNvSpPr>
            <a:spLocks noGrp="1"/>
          </p:cNvSpPr>
          <p:nvPr>
            <p:ph type="sldNum" sz="quarter" idx="12"/>
          </p:nvPr>
        </p:nvSpPr>
        <p:spPr/>
        <p:txBody>
          <a:bodyPr/>
          <a:lstStyle/>
          <a:p>
            <a:fld id="{725C68B6-61C2-468F-89AB-4B9F7531AA68}" type="slidenum">
              <a:rPr lang="ru-RU" smtClean="0"/>
              <a:pPr/>
              <a:t>12</a:t>
            </a:fld>
            <a:endParaRPr lang="ru-RU"/>
          </a:p>
        </p:txBody>
      </p:sp>
    </p:spTree>
    <p:extLst>
      <p:ext uri="{BB962C8B-B14F-4D97-AF65-F5344CB8AC3E}">
        <p14:creationId xmlns:p14="http://schemas.microsoft.com/office/powerpoint/2010/main" val="1141568574"/>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492D8490-7D29-4F43-91A4-5D7EBE57AABD}"/>
              </a:ext>
            </a:extLst>
          </p:cNvPr>
          <p:cNvSpPr>
            <a:spLocks noGrp="1"/>
          </p:cNvSpPr>
          <p:nvPr>
            <p:ph type="title"/>
          </p:nvPr>
        </p:nvSpPr>
        <p:spPr>
          <a:xfrm>
            <a:off x="268356" y="206734"/>
            <a:ext cx="8219661" cy="1325562"/>
          </a:xfrm>
        </p:spPr>
        <p:txBody>
          <a:bodyPr>
            <a:noAutofit/>
          </a:bodyPr>
          <a:lstStyle/>
          <a:p>
            <a:pPr algn="ctr"/>
            <a:r>
              <a:rPr lang="ru-RU" sz="2800" dirty="0">
                <a:latin typeface="Times New Roman"/>
                <a:cs typeface="Times New Roman"/>
              </a:rPr>
              <a:t>Пирамида, которая показывает какие убытки теоретически нес бизнес, если бы не был скрыт</a:t>
            </a:r>
            <a:r>
              <a:rPr lang="ru-RU" sz="2800" dirty="0"/>
              <a:t>.</a:t>
            </a:r>
          </a:p>
        </p:txBody>
      </p:sp>
      <p:pic>
        <p:nvPicPr>
          <p:cNvPr id="2050" name="Рисунок 3" descr="Картинки по запросу теневая экономика в россии">
            <a:extLst>
              <a:ext uri="{FF2B5EF4-FFF2-40B4-BE49-F238E27FC236}">
                <a16:creationId xmlns="" xmlns:a16="http://schemas.microsoft.com/office/drawing/2014/main" id="{0DB9CF8D-2278-4F29-AB00-27163DBA301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6550" y="1948070"/>
            <a:ext cx="7274773" cy="432020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4" name="Номер слайда 3"/>
          <p:cNvSpPr>
            <a:spLocks noGrp="1"/>
          </p:cNvSpPr>
          <p:nvPr>
            <p:ph type="sldNum" sz="quarter" idx="12"/>
          </p:nvPr>
        </p:nvSpPr>
        <p:spPr/>
        <p:txBody>
          <a:bodyPr/>
          <a:lstStyle/>
          <a:p>
            <a:fld id="{725C68B6-61C2-468F-89AB-4B9F7531AA68}" type="slidenum">
              <a:rPr lang="ru-RU" smtClean="0"/>
              <a:pPr/>
              <a:t>13</a:t>
            </a:fld>
            <a:endParaRPr lang="ru-RU"/>
          </a:p>
        </p:txBody>
      </p:sp>
    </p:spTree>
    <p:extLst>
      <p:ext uri="{BB962C8B-B14F-4D97-AF65-F5344CB8AC3E}">
        <p14:creationId xmlns:p14="http://schemas.microsoft.com/office/powerpoint/2010/main" val="2697162604"/>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a:xfrm>
            <a:off x="946404" y="0"/>
            <a:ext cx="7269480" cy="1072444"/>
          </a:xfrm>
        </p:spPr>
        <p:txBody>
          <a:bodyPr>
            <a:normAutofit/>
          </a:bodyPr>
          <a:lstStyle/>
          <a:p>
            <a:pPr algn="ctr"/>
            <a:r>
              <a:rPr lang="ru-RU" sz="2800" dirty="0"/>
              <a:t>Уровень теневой экономики в мире </a:t>
            </a:r>
          </a:p>
        </p:txBody>
      </p:sp>
      <p:pic>
        <p:nvPicPr>
          <p:cNvPr id="3" name="Изображение 2" descr="123.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5050" y="1453444"/>
            <a:ext cx="5981700" cy="5305778"/>
          </a:xfrm>
          <a:prstGeom prst="rect">
            <a:avLst/>
          </a:prstGeom>
        </p:spPr>
      </p:pic>
      <p:sp>
        <p:nvSpPr>
          <p:cNvPr id="4" name="Номер слайда 3"/>
          <p:cNvSpPr>
            <a:spLocks noGrp="1"/>
          </p:cNvSpPr>
          <p:nvPr>
            <p:ph type="sldNum" sz="quarter" idx="12"/>
          </p:nvPr>
        </p:nvSpPr>
        <p:spPr/>
        <p:txBody>
          <a:bodyPr/>
          <a:lstStyle/>
          <a:p>
            <a:fld id="{725C68B6-61C2-468F-89AB-4B9F7531AA68}" type="slidenum">
              <a:rPr lang="ru-RU" smtClean="0"/>
              <a:pPr/>
              <a:t>14</a:t>
            </a:fld>
            <a:endParaRPr lang="ru-RU"/>
          </a:p>
        </p:txBody>
      </p:sp>
    </p:spTree>
    <p:extLst>
      <p:ext uri="{BB962C8B-B14F-4D97-AF65-F5344CB8AC3E}">
        <p14:creationId xmlns:p14="http://schemas.microsoft.com/office/powerpoint/2010/main" val="2320562908"/>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4282" y="357166"/>
            <a:ext cx="8786874" cy="7171194"/>
          </a:xfrm>
          <a:prstGeom prst="rect">
            <a:avLst/>
          </a:prstGeom>
        </p:spPr>
        <p:txBody>
          <a:bodyPr wrap="square">
            <a:spAutoFit/>
          </a:bodyPr>
          <a:lstStyle/>
          <a:p>
            <a:r>
              <a:rPr lang="ru-RU" sz="2000" dirty="0" smtClean="0">
                <a:latin typeface="Times New Roman" pitchFamily="18" charset="0"/>
                <a:cs typeface="Times New Roman" pitchFamily="18" charset="0"/>
              </a:rPr>
              <a:t>     По данным заместителя председателя комитета по статистике </a:t>
            </a:r>
            <a:r>
              <a:rPr lang="ru-RU" sz="2000" dirty="0" err="1" smtClean="0">
                <a:latin typeface="Times New Roman" pitchFamily="18" charset="0"/>
                <a:cs typeface="Times New Roman" pitchFamily="18" charset="0"/>
              </a:rPr>
              <a:t>Гульнары</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Керимхановы</a:t>
            </a:r>
            <a:r>
              <a:rPr lang="ru-RU" sz="2000" dirty="0" smtClean="0">
                <a:latin typeface="Times New Roman" pitchFamily="18" charset="0"/>
                <a:cs typeface="Times New Roman" pitchFamily="18" charset="0"/>
              </a:rPr>
              <a:t> </a:t>
            </a:r>
            <a:r>
              <a:rPr lang="ru-RU" sz="2000" b="1" dirty="0" smtClean="0">
                <a:latin typeface="Times New Roman" pitchFamily="18" charset="0"/>
                <a:cs typeface="Times New Roman" pitchFamily="18" charset="0"/>
              </a:rPr>
              <a:t>уровень теневой экономики в РК в 2018 году составил 30% к ВВП. По её утверждению, к</a:t>
            </a:r>
            <a:r>
              <a:rPr lang="ru-RU" sz="2000" dirty="0" smtClean="0">
                <a:latin typeface="Times New Roman" pitchFamily="18" charset="0"/>
                <a:cs typeface="Times New Roman" pitchFamily="18" charset="0"/>
              </a:rPr>
              <a:t> типам ненаблюдаемой экономики относятся: преднамеренно незарегистрированные производители и бизнес, осуществляющий незаконную деятельность или сознательно предоставляющий неточные данные, а также юридические и частные лица, не охваченные наблюдением.</a:t>
            </a:r>
          </a:p>
          <a:p>
            <a:r>
              <a:rPr lang="ru-RU" sz="2000" dirty="0" smtClean="0">
                <a:latin typeface="Times New Roman" pitchFamily="18" charset="0"/>
                <a:cs typeface="Times New Roman" pitchFamily="18" charset="0"/>
              </a:rPr>
              <a:t>Проще говоря, это предприятия, где сотрудники без договора о найме занижают уровень заработной платы в отчётности, также производственная деятельность, которая запрещена законом, то есть без соответствующих разрешений и лицензий – это проституция, наркобизнес, браконьерство и производство </a:t>
            </a:r>
            <a:r>
              <a:rPr lang="ru-RU" sz="2000" dirty="0" err="1" smtClean="0">
                <a:latin typeface="Times New Roman" pitchFamily="18" charset="0"/>
                <a:cs typeface="Times New Roman" pitchFamily="18" charset="0"/>
              </a:rPr>
              <a:t>контрафакта</a:t>
            </a:r>
            <a:r>
              <a:rPr lang="ru-RU" sz="2000" dirty="0" smtClean="0">
                <a:latin typeface="Times New Roman" pitchFamily="18" charset="0"/>
                <a:cs typeface="Times New Roman" pitchFamily="18" charset="0"/>
              </a:rPr>
              <a:t>.</a:t>
            </a:r>
          </a:p>
          <a:p>
            <a:r>
              <a:rPr lang="ru-RU" sz="2000" dirty="0" smtClean="0">
                <a:latin typeface="Times New Roman" pitchFamily="18" charset="0"/>
                <a:cs typeface="Times New Roman" pitchFamily="18" charset="0"/>
              </a:rPr>
              <a:t> </a:t>
            </a:r>
            <a:r>
              <a:rPr lang="ru-RU" sz="2000" dirty="0" smtClean="0"/>
              <a:t>3 Февраля 2021 13:00. Приоритетной целью КГД является снижение уровня теневой экономики до уровня стран ОЭСР – 15-17% к ВВП. По словам Марата </a:t>
            </a:r>
            <a:r>
              <a:rPr lang="ru-RU" sz="2000" dirty="0" err="1" smtClean="0"/>
              <a:t>Султангазиева</a:t>
            </a:r>
            <a:r>
              <a:rPr lang="ru-RU" sz="2000" dirty="0" smtClean="0"/>
              <a:t>, принятые меры в рамках Плана мероприятий по противодействию теневой экономике на 2019-2021 годы уже позволили достигнуть ее снижения до 23,6% к ВВП с 27%.</a:t>
            </a:r>
            <a:br>
              <a:rPr lang="ru-RU" sz="2000" dirty="0" smtClean="0"/>
            </a:br>
            <a:endParaRPr lang="ru-RU" sz="2000" dirty="0" smtClean="0"/>
          </a:p>
          <a:p>
            <a:r>
              <a:rPr lang="ru-RU" sz="2000" dirty="0" smtClean="0"/>
              <a:t/>
            </a:r>
            <a:br>
              <a:rPr lang="ru-RU" sz="2000" dirty="0" smtClean="0"/>
            </a:br>
            <a:endParaRPr lang="ru-RU" sz="2000" dirty="0" smtClean="0"/>
          </a:p>
          <a:p>
            <a:r>
              <a:rPr lang="ru-RU" sz="2000" dirty="0" smtClean="0">
                <a:latin typeface="Times New Roman" pitchFamily="18" charset="0"/>
                <a:cs typeface="Times New Roman" pitchFamily="18" charset="0"/>
              </a:rPr>
              <a:t> </a:t>
            </a:r>
          </a:p>
          <a:p>
            <a:endParaRPr lang="ru-RU" sz="2000" dirty="0" smtClean="0">
              <a:latin typeface="Times New Roman" pitchFamily="18" charset="0"/>
              <a:cs typeface="Times New Roman" pitchFamily="18" charset="0"/>
            </a:endParaRPr>
          </a:p>
          <a:p>
            <a:endParaRPr lang="ru-RU" sz="2000" dirty="0">
              <a:latin typeface="Times New Roman" pitchFamily="18" charset="0"/>
              <a:cs typeface="Times New Roman" pitchFamily="18" charset="0"/>
            </a:endParaRPr>
          </a:p>
        </p:txBody>
      </p:sp>
      <p:sp>
        <p:nvSpPr>
          <p:cNvPr id="3" name="Номер слайда 2"/>
          <p:cNvSpPr>
            <a:spLocks noGrp="1"/>
          </p:cNvSpPr>
          <p:nvPr>
            <p:ph type="sldNum" sz="quarter" idx="12"/>
          </p:nvPr>
        </p:nvSpPr>
        <p:spPr/>
        <p:txBody>
          <a:bodyPr/>
          <a:lstStyle/>
          <a:p>
            <a:fld id="{725C68B6-61C2-468F-89AB-4B9F7531AA68}" type="slidenum">
              <a:rPr lang="ru-RU" smtClean="0"/>
              <a:pPr/>
              <a:t>15</a:t>
            </a:fld>
            <a:endParaRPr lang="ru-RU"/>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71472" y="428604"/>
            <a:ext cx="8143932" cy="3139321"/>
          </a:xfrm>
          <a:prstGeom prst="rect">
            <a:avLst/>
          </a:prstGeom>
        </p:spPr>
        <p:txBody>
          <a:bodyPr wrap="square">
            <a:spAutoFit/>
          </a:bodyPr>
          <a:lstStyle/>
          <a:p>
            <a:r>
              <a:rPr lang="ru-RU" dirty="0" smtClean="0">
                <a:latin typeface="Times New Roman" pitchFamily="18" charset="0"/>
                <a:cs typeface="Times New Roman" pitchFamily="18" charset="0"/>
              </a:rPr>
              <a:t>      Сегодня объем потерь бюджета от теневой экономики составляет 617 </a:t>
            </a:r>
            <a:r>
              <a:rPr lang="ru-RU" dirty="0" err="1" smtClean="0">
                <a:latin typeface="Times New Roman" pitchFamily="18" charset="0"/>
                <a:cs typeface="Times New Roman" pitchFamily="18" charset="0"/>
              </a:rPr>
              <a:t>млрд</a:t>
            </a:r>
            <a:r>
              <a:rPr lang="ru-RU" dirty="0" smtClean="0">
                <a:latin typeface="Times New Roman" pitchFamily="18" charset="0"/>
                <a:cs typeface="Times New Roman" pitchFamily="18" charset="0"/>
              </a:rPr>
              <a:t> тенге, в ценах 2025 года это составит порядка 1,2 </a:t>
            </a:r>
            <a:r>
              <a:rPr lang="ru-RU" dirty="0" err="1" smtClean="0">
                <a:latin typeface="Times New Roman" pitchFamily="18" charset="0"/>
                <a:cs typeface="Times New Roman" pitchFamily="18" charset="0"/>
              </a:rPr>
              <a:t>трлн</a:t>
            </a:r>
            <a:r>
              <a:rPr lang="ru-RU" dirty="0" smtClean="0">
                <a:latin typeface="Times New Roman" pitchFamily="18" charset="0"/>
                <a:cs typeface="Times New Roman" pitchFamily="18" charset="0"/>
              </a:rPr>
              <a:t> тенге. Разрабатываемые нами меры по внутренней торговле позволят «обелить» торговлю на 40% к 2025 году, что обеспечит дополнительный объем налоговых поступлений в размере 470,5 </a:t>
            </a:r>
            <a:r>
              <a:rPr lang="ru-RU" dirty="0" err="1" smtClean="0">
                <a:latin typeface="Times New Roman" pitchFamily="18" charset="0"/>
                <a:cs typeface="Times New Roman" pitchFamily="18" charset="0"/>
              </a:rPr>
              <a:t>млрд</a:t>
            </a:r>
            <a:r>
              <a:rPr lang="ru-RU" dirty="0" smtClean="0">
                <a:latin typeface="Times New Roman" pitchFamily="18" charset="0"/>
                <a:cs typeface="Times New Roman" pitchFamily="18" charset="0"/>
              </a:rPr>
              <a:t> тенге в год».</a:t>
            </a:r>
          </a:p>
          <a:p>
            <a:r>
              <a:rPr lang="ru-RU" dirty="0" smtClean="0">
                <a:latin typeface="Times New Roman" pitchFamily="18" charset="0"/>
                <a:cs typeface="Times New Roman" pitchFamily="18" charset="0"/>
              </a:rPr>
              <a:t>       При внедрении всех мер поддержки эксперты отмечают, что уровень теневой экономики остаётся ещё достаточно высоким. Согласно данным статистики, оптовая и розничная торговля в течение последних трёх лет занимает самую большую долю теневой экономики в ВВП, при этом общий объём оборота отрасли доходит до 5,2 </a:t>
            </a:r>
            <a:r>
              <a:rPr lang="ru-RU" dirty="0" err="1" smtClean="0">
                <a:latin typeface="Times New Roman" pitchFamily="18" charset="0"/>
                <a:cs typeface="Times New Roman" pitchFamily="18" charset="0"/>
              </a:rPr>
              <a:t>тлрн</a:t>
            </a:r>
            <a:r>
              <a:rPr lang="ru-RU" dirty="0" smtClean="0">
                <a:latin typeface="Times New Roman" pitchFamily="18" charset="0"/>
                <a:cs typeface="Times New Roman" pitchFamily="18" charset="0"/>
              </a:rPr>
              <a:t> тенге.</a:t>
            </a:r>
          </a:p>
          <a:p>
            <a:endParaRPr lang="ru-RU" dirty="0"/>
          </a:p>
        </p:txBody>
      </p:sp>
      <p:sp>
        <p:nvSpPr>
          <p:cNvPr id="3" name="Номер слайда 2"/>
          <p:cNvSpPr>
            <a:spLocks noGrp="1"/>
          </p:cNvSpPr>
          <p:nvPr>
            <p:ph type="sldNum" sz="quarter" idx="12"/>
          </p:nvPr>
        </p:nvSpPr>
        <p:spPr/>
        <p:txBody>
          <a:bodyPr/>
          <a:lstStyle/>
          <a:p>
            <a:fld id="{725C68B6-61C2-468F-89AB-4B9F7531AA68}" type="slidenum">
              <a:rPr lang="ru-RU" smtClean="0"/>
              <a:pPr/>
              <a:t>16</a:t>
            </a:fld>
            <a:endParaRPr lang="ru-RU"/>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0" y="147638"/>
            <a:ext cx="12268200" cy="6562725"/>
          </a:xfrm>
          <a:prstGeom prst="rect">
            <a:avLst/>
          </a:prstGeom>
          <a:noFill/>
          <a:ln w="9525">
            <a:noFill/>
            <a:miter lim="800000"/>
            <a:headEnd/>
            <a:tailEnd/>
          </a:ln>
          <a:effectLst/>
        </p:spPr>
      </p:pic>
      <p:sp>
        <p:nvSpPr>
          <p:cNvPr id="3" name="Номер слайда 2"/>
          <p:cNvSpPr>
            <a:spLocks noGrp="1"/>
          </p:cNvSpPr>
          <p:nvPr>
            <p:ph type="sldNum" sz="quarter" idx="12"/>
          </p:nvPr>
        </p:nvSpPr>
        <p:spPr/>
        <p:txBody>
          <a:bodyPr/>
          <a:lstStyle/>
          <a:p>
            <a:fld id="{725C68B6-61C2-468F-89AB-4B9F7531AA68}" type="slidenum">
              <a:rPr lang="ru-RU" smtClean="0"/>
              <a:pPr/>
              <a:t>17</a:t>
            </a:fld>
            <a:endParaRPr lang="ru-RU"/>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4B0D2B41-4649-4920-B15B-9FCA14BA505C}"/>
              </a:ext>
            </a:extLst>
          </p:cNvPr>
          <p:cNvSpPr>
            <a:spLocks noGrp="1"/>
          </p:cNvSpPr>
          <p:nvPr>
            <p:ph type="title"/>
          </p:nvPr>
        </p:nvSpPr>
        <p:spPr>
          <a:xfrm>
            <a:off x="946404" y="246320"/>
            <a:ext cx="7269480" cy="617896"/>
          </a:xfrm>
        </p:spPr>
        <p:txBody>
          <a:bodyPr>
            <a:normAutofit fontScale="90000"/>
          </a:bodyPr>
          <a:lstStyle/>
          <a:p>
            <a:r>
              <a:rPr lang="ru-RU" dirty="0"/>
              <a:t>Борьба с теневой экономикой</a:t>
            </a:r>
          </a:p>
        </p:txBody>
      </p:sp>
      <p:sp>
        <p:nvSpPr>
          <p:cNvPr id="3" name="Прямоугольник 2">
            <a:extLst>
              <a:ext uri="{FF2B5EF4-FFF2-40B4-BE49-F238E27FC236}">
                <a16:creationId xmlns="" xmlns:a16="http://schemas.microsoft.com/office/drawing/2014/main" id="{C4CB044B-A01B-4404-9165-7C2BF7B3F9D6}"/>
              </a:ext>
            </a:extLst>
          </p:cNvPr>
          <p:cNvSpPr/>
          <p:nvPr/>
        </p:nvSpPr>
        <p:spPr>
          <a:xfrm>
            <a:off x="407505" y="1034678"/>
            <a:ext cx="7354957" cy="646331"/>
          </a:xfrm>
          <a:prstGeom prst="rect">
            <a:avLst/>
          </a:prstGeom>
        </p:spPr>
        <p:txBody>
          <a:bodyPr wrap="square">
            <a:spAutoFit/>
          </a:bodyPr>
          <a:lstStyle/>
          <a:p>
            <a:r>
              <a:rPr lang="ru-RU" dirty="0"/>
              <a:t>Государство пытается </a:t>
            </a:r>
            <a:r>
              <a:rPr lang="ru-RU" b="1" dirty="0"/>
              <a:t>ограничить и вытеснить теневой рынок двумя путями.</a:t>
            </a:r>
            <a:endParaRPr lang="ru-RU" dirty="0"/>
          </a:p>
        </p:txBody>
      </p:sp>
      <p:sp>
        <p:nvSpPr>
          <p:cNvPr id="4" name="Прямоугольник 3">
            <a:extLst>
              <a:ext uri="{FF2B5EF4-FFF2-40B4-BE49-F238E27FC236}">
                <a16:creationId xmlns="" xmlns:a16="http://schemas.microsoft.com/office/drawing/2014/main" id="{A3202C13-3421-4BFF-A468-1E254511ED19}"/>
              </a:ext>
            </a:extLst>
          </p:cNvPr>
          <p:cNvSpPr/>
          <p:nvPr/>
        </p:nvSpPr>
        <p:spPr>
          <a:xfrm>
            <a:off x="499144" y="1643051"/>
            <a:ext cx="4572000" cy="2031325"/>
          </a:xfrm>
          <a:prstGeom prst="rect">
            <a:avLst/>
          </a:prstGeom>
        </p:spPr>
        <p:txBody>
          <a:bodyPr wrap="square">
            <a:spAutoFit/>
          </a:bodyPr>
          <a:lstStyle/>
          <a:p>
            <a:r>
              <a:rPr lang="ru-RU" dirty="0"/>
              <a:t>Первый основан на </a:t>
            </a:r>
            <a:r>
              <a:rPr lang="ru-RU" i="1" dirty="0"/>
              <a:t>экономических мерах. </a:t>
            </a:r>
            <a:r>
              <a:rPr lang="ru-RU" dirty="0"/>
              <a:t>Их назначение — сделать для предпринимателей участие в легальных, официальных рыночных отношениях экономически и материально более выгодным и безопасным, чем иметь дело с рынком нелегальным, теневым.</a:t>
            </a:r>
          </a:p>
        </p:txBody>
      </p:sp>
      <p:sp>
        <p:nvSpPr>
          <p:cNvPr id="5" name="Прямоугольник 4">
            <a:extLst>
              <a:ext uri="{FF2B5EF4-FFF2-40B4-BE49-F238E27FC236}">
                <a16:creationId xmlns="" xmlns:a16="http://schemas.microsoft.com/office/drawing/2014/main" id="{4F8581CA-829A-4A31-8A09-446D7D8F8D14}"/>
              </a:ext>
            </a:extLst>
          </p:cNvPr>
          <p:cNvSpPr/>
          <p:nvPr/>
        </p:nvSpPr>
        <p:spPr>
          <a:xfrm>
            <a:off x="4929190" y="1785926"/>
            <a:ext cx="3929090" cy="2031325"/>
          </a:xfrm>
          <a:prstGeom prst="rect">
            <a:avLst/>
          </a:prstGeom>
        </p:spPr>
        <p:txBody>
          <a:bodyPr wrap="square">
            <a:spAutoFit/>
          </a:bodyPr>
          <a:lstStyle/>
          <a:p>
            <a:r>
              <a:rPr lang="ru-RU" dirty="0"/>
              <a:t>Второй путь включает меры </a:t>
            </a:r>
            <a:r>
              <a:rPr lang="ru-RU" i="1" dirty="0"/>
              <a:t>государственного принуждения, </a:t>
            </a:r>
            <a:r>
              <a:rPr lang="ru-RU" dirty="0"/>
              <a:t>а именно совершенствование законодательства, направленного на усиление борьбы с "</a:t>
            </a:r>
            <a:r>
              <a:rPr lang="ru-RU" dirty="0" err="1"/>
              <a:t>теневиками</a:t>
            </a:r>
            <a:r>
              <a:rPr lang="ru-RU" dirty="0"/>
              <a:t>", и обеспечение неуклонного проведения его в жизнь. </a:t>
            </a:r>
          </a:p>
        </p:txBody>
      </p:sp>
      <p:sp>
        <p:nvSpPr>
          <p:cNvPr id="6" name="Прямоугольник 5">
            <a:extLst>
              <a:ext uri="{FF2B5EF4-FFF2-40B4-BE49-F238E27FC236}">
                <a16:creationId xmlns="" xmlns:a16="http://schemas.microsoft.com/office/drawing/2014/main" id="{70DFFB49-5531-416C-82B0-AB3F72F9C532}"/>
              </a:ext>
            </a:extLst>
          </p:cNvPr>
          <p:cNvSpPr/>
          <p:nvPr/>
        </p:nvSpPr>
        <p:spPr>
          <a:xfrm>
            <a:off x="1142976" y="4071942"/>
            <a:ext cx="6429420" cy="1477328"/>
          </a:xfrm>
          <a:prstGeom prst="rect">
            <a:avLst/>
          </a:prstGeom>
        </p:spPr>
        <p:txBody>
          <a:bodyPr wrap="square">
            <a:spAutoFit/>
          </a:bodyPr>
          <a:lstStyle/>
          <a:p>
            <a:r>
              <a:rPr lang="ru-RU" dirty="0"/>
              <a:t>При этом обсуждается возможность использования еще и третьего пути, успешно апробированного в некоторых государствах с ныне развитой экономикой, но находившейся ранее в кризисе: объявление своего рода амнистии "</a:t>
            </a:r>
            <a:r>
              <a:rPr lang="ru-RU" dirty="0" err="1"/>
              <a:t>теневикам</a:t>
            </a:r>
            <a:r>
              <a:rPr lang="ru-RU" dirty="0"/>
              <a:t>"</a:t>
            </a:r>
          </a:p>
        </p:txBody>
      </p:sp>
      <p:sp>
        <p:nvSpPr>
          <p:cNvPr id="7" name="Номер слайда 6"/>
          <p:cNvSpPr>
            <a:spLocks noGrp="1"/>
          </p:cNvSpPr>
          <p:nvPr>
            <p:ph type="sldNum" sz="quarter" idx="12"/>
          </p:nvPr>
        </p:nvSpPr>
        <p:spPr/>
        <p:txBody>
          <a:bodyPr/>
          <a:lstStyle/>
          <a:p>
            <a:fld id="{725C68B6-61C2-468F-89AB-4B9F7531AA68}" type="slidenum">
              <a:rPr lang="ru-RU" smtClean="0"/>
              <a:pPr/>
              <a:t>18</a:t>
            </a:fld>
            <a:endParaRPr lang="ru-RU"/>
          </a:p>
        </p:txBody>
      </p:sp>
    </p:spTree>
    <p:extLst>
      <p:ext uri="{BB962C8B-B14F-4D97-AF65-F5344CB8AC3E}">
        <p14:creationId xmlns:p14="http://schemas.microsoft.com/office/powerpoint/2010/main" val="1745535662"/>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28596" y="142852"/>
            <a:ext cx="8358246" cy="6555641"/>
          </a:xfrm>
          <a:prstGeom prst="rect">
            <a:avLst/>
          </a:prstGeom>
        </p:spPr>
        <p:txBody>
          <a:bodyPr wrap="square">
            <a:spAutoFit/>
          </a:bodyPr>
          <a:lstStyle/>
          <a:p>
            <a:pPr marL="514350" indent="-514350"/>
            <a:r>
              <a:rPr lang="ru-RU" sz="2000" dirty="0" smtClean="0">
                <a:latin typeface="Times New Roman" pitchFamily="18" charset="0"/>
                <a:cs typeface="Times New Roman" pitchFamily="18" charset="0"/>
              </a:rPr>
              <a:t> </a:t>
            </a:r>
            <a:r>
              <a:rPr lang="ru-RU" sz="2000" b="1" dirty="0" smtClean="0">
                <a:latin typeface="Times New Roman" pitchFamily="18" charset="0"/>
                <a:cs typeface="Times New Roman" pitchFamily="18" charset="0"/>
              </a:rPr>
              <a:t>Функции теневой экономики</a:t>
            </a:r>
          </a:p>
          <a:p>
            <a:pPr marL="514350" indent="-514350"/>
            <a:r>
              <a:rPr lang="ru-RU" sz="2000" dirty="0" smtClean="0">
                <a:latin typeface="Times New Roman" pitchFamily="18" charset="0"/>
                <a:cs typeface="Times New Roman" pitchFamily="18" charset="0"/>
              </a:rPr>
              <a:t>       Исследование явления «теневая экономика» подразумевает не только </a:t>
            </a:r>
          </a:p>
          <a:p>
            <a:pPr marL="514350" indent="-514350"/>
            <a:r>
              <a:rPr lang="ru-RU" sz="2000" dirty="0" smtClean="0">
                <a:latin typeface="Times New Roman" pitchFamily="18" charset="0"/>
                <a:cs typeface="Times New Roman" pitchFamily="18" charset="0"/>
              </a:rPr>
              <a:t>раскрытие её сущности, причин и условий её функционирования, но и </a:t>
            </a:r>
          </a:p>
          <a:p>
            <a:pPr marL="514350" indent="-514350"/>
            <a:r>
              <a:rPr lang="ru-RU" sz="2000" dirty="0" smtClean="0">
                <a:latin typeface="Times New Roman" pitchFamily="18" charset="0"/>
                <a:cs typeface="Times New Roman" pitchFamily="18" charset="0"/>
              </a:rPr>
              <a:t>определение её функций. Именно в  её функциях выражается её </a:t>
            </a:r>
          </a:p>
          <a:p>
            <a:pPr marL="514350" indent="-514350"/>
            <a:r>
              <a:rPr lang="ru-RU" sz="2000" dirty="0" smtClean="0">
                <a:latin typeface="Times New Roman" pitchFamily="18" charset="0"/>
                <a:cs typeface="Times New Roman" pitchFamily="18" charset="0"/>
              </a:rPr>
              <a:t>двойственная роль: позитивная – сглаживание отрицательных условий по</a:t>
            </a:r>
          </a:p>
          <a:p>
            <a:pPr marL="514350" indent="-514350"/>
            <a:r>
              <a:rPr lang="ru-RU" sz="2000" dirty="0" smtClean="0">
                <a:latin typeface="Times New Roman" pitchFamily="18" charset="0"/>
                <a:cs typeface="Times New Roman" pitchFamily="18" charset="0"/>
              </a:rPr>
              <a:t> развитию предпринимательства и негативной  -   </a:t>
            </a:r>
            <a:r>
              <a:rPr lang="ru-RU" sz="2000" dirty="0" err="1" smtClean="0">
                <a:latin typeface="Times New Roman" pitchFamily="18" charset="0"/>
                <a:cs typeface="Times New Roman" pitchFamily="18" charset="0"/>
              </a:rPr>
              <a:t>антисоциальное</a:t>
            </a:r>
            <a:r>
              <a:rPr lang="ru-RU" sz="2000" dirty="0" smtClean="0">
                <a:latin typeface="Times New Roman" pitchFamily="18" charset="0"/>
                <a:cs typeface="Times New Roman" pitchFamily="18" charset="0"/>
              </a:rPr>
              <a:t> </a:t>
            </a:r>
          </a:p>
          <a:p>
            <a:pPr marL="514350" indent="-514350"/>
            <a:r>
              <a:rPr lang="ru-RU" sz="2000" dirty="0" smtClean="0">
                <a:latin typeface="Times New Roman" pitchFamily="18" charset="0"/>
                <a:cs typeface="Times New Roman" pitchFamily="18" charset="0"/>
              </a:rPr>
              <a:t>перераспределение доходов общества и уменьшение его благосостояния, </a:t>
            </a:r>
          </a:p>
          <a:p>
            <a:pPr marL="514350" indent="-514350"/>
            <a:r>
              <a:rPr lang="ru-RU" sz="2000" dirty="0" smtClean="0">
                <a:latin typeface="Times New Roman" pitchFamily="18" charset="0"/>
                <a:cs typeface="Times New Roman" pitchFamily="18" charset="0"/>
              </a:rPr>
              <a:t>снижение эффективности системы управления экономикой в целом. Теневой экономике присущи три группы взаимосвязанных </a:t>
            </a:r>
          </a:p>
          <a:p>
            <a:pPr marL="457200" indent="-457200">
              <a:buAutoNum type="arabicPeriod"/>
            </a:pPr>
            <a:r>
              <a:rPr lang="ru-RU" sz="2000" dirty="0" smtClean="0">
                <a:latin typeface="Times New Roman" pitchFamily="18" charset="0"/>
                <a:cs typeface="Times New Roman" pitchFamily="18" charset="0"/>
              </a:rPr>
              <a:t>функций:</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1) экономическая функция;</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2) социальная функция;</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3) позитивная функция.</a:t>
            </a:r>
            <a:r>
              <a:rPr lang="ru-RU" sz="2000" u="sng"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         </a:t>
            </a:r>
          </a:p>
          <a:p>
            <a:pPr marL="457200" indent="-457200"/>
            <a:r>
              <a:rPr lang="ru-RU" sz="2000" dirty="0" smtClean="0">
                <a:latin typeface="Times New Roman" pitchFamily="18" charset="0"/>
                <a:cs typeface="Times New Roman" pitchFamily="18" charset="0"/>
              </a:rPr>
              <a:t>     </a:t>
            </a:r>
            <a:r>
              <a:rPr lang="ru-RU" sz="2000" b="1" dirty="0" smtClean="0">
                <a:latin typeface="Times New Roman" pitchFamily="18" charset="0"/>
                <a:cs typeface="Times New Roman" pitchFamily="18" charset="0"/>
              </a:rPr>
              <a:t>1. </a:t>
            </a:r>
            <a:r>
              <a:rPr lang="ru-RU" sz="2000" b="1" i="1" u="sng" dirty="0" smtClean="0">
                <a:latin typeface="Times New Roman" pitchFamily="18" charset="0"/>
                <a:cs typeface="Times New Roman" pitchFamily="18" charset="0"/>
              </a:rPr>
              <a:t>Экономические функции </a:t>
            </a:r>
            <a:r>
              <a:rPr lang="ru-RU" sz="2000" dirty="0" smtClean="0">
                <a:latin typeface="Times New Roman" pitchFamily="18" charset="0"/>
                <a:cs typeface="Times New Roman" pitchFamily="18" charset="0"/>
              </a:rPr>
              <a:t>включают в себя: а) стабилизирующую </a:t>
            </a:r>
          </a:p>
          <a:p>
            <a:pPr marL="457200" indent="-457200"/>
            <a:r>
              <a:rPr lang="ru-RU" sz="2000" dirty="0" smtClean="0">
                <a:latin typeface="Times New Roman" pitchFamily="18" charset="0"/>
                <a:cs typeface="Times New Roman" pitchFamily="18" charset="0"/>
              </a:rPr>
              <a:t>функцию, б) дестабилизирующую функцию, в) конструктивную функцию,</a:t>
            </a:r>
          </a:p>
          <a:p>
            <a:pPr marL="457200" indent="-457200"/>
            <a:r>
              <a:rPr lang="ru-RU" sz="2000" dirty="0" smtClean="0">
                <a:latin typeface="Times New Roman" pitchFamily="18" charset="0"/>
                <a:cs typeface="Times New Roman" pitchFamily="18" charset="0"/>
              </a:rPr>
              <a:t> г) стабилизационную функцию, </a:t>
            </a:r>
            <a:r>
              <a:rPr lang="ru-RU" sz="2000" dirty="0" err="1" smtClean="0">
                <a:latin typeface="Times New Roman" pitchFamily="18" charset="0"/>
                <a:cs typeface="Times New Roman" pitchFamily="18" charset="0"/>
              </a:rPr>
              <a:t>д</a:t>
            </a:r>
            <a:r>
              <a:rPr lang="ru-RU" sz="2000" dirty="0" smtClean="0">
                <a:latin typeface="Times New Roman" pitchFamily="18" charset="0"/>
                <a:cs typeface="Times New Roman" pitchFamily="18" charset="0"/>
              </a:rPr>
              <a:t>) паразитическую функцию и е) </a:t>
            </a:r>
          </a:p>
          <a:p>
            <a:pPr marL="457200" indent="-457200"/>
            <a:r>
              <a:rPr lang="ru-RU" sz="2000" dirty="0" smtClean="0">
                <a:latin typeface="Times New Roman" pitchFamily="18" charset="0"/>
                <a:cs typeface="Times New Roman" pitchFamily="18" charset="0"/>
              </a:rPr>
              <a:t>деструктивную функцию, которые наблюдаются в рыночных условиях и </a:t>
            </a:r>
          </a:p>
          <a:p>
            <a:pPr marL="457200" indent="-457200"/>
            <a:r>
              <a:rPr lang="ru-RU" sz="2000" dirty="0" smtClean="0">
                <a:latin typeface="Times New Roman" pitchFamily="18" charset="0"/>
                <a:cs typeface="Times New Roman" pitchFamily="18" charset="0"/>
              </a:rPr>
              <a:t>особенно – в переходной экономике.</a:t>
            </a:r>
          </a:p>
          <a:p>
            <a:pPr marL="514350" indent="-514350"/>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endParaRPr lang="ru-RU" sz="2000" b="1" dirty="0" smtClean="0">
              <a:latin typeface="Times New Roman" pitchFamily="18" charset="0"/>
              <a:cs typeface="Times New Roman" pitchFamily="18" charset="0"/>
            </a:endParaRPr>
          </a:p>
        </p:txBody>
      </p:sp>
      <p:sp>
        <p:nvSpPr>
          <p:cNvPr id="3" name="Номер слайда 2"/>
          <p:cNvSpPr>
            <a:spLocks noGrp="1"/>
          </p:cNvSpPr>
          <p:nvPr>
            <p:ph type="sldNum" sz="quarter" idx="12"/>
          </p:nvPr>
        </p:nvSpPr>
        <p:spPr/>
        <p:txBody>
          <a:bodyPr/>
          <a:lstStyle/>
          <a:p>
            <a:fld id="{725C68B6-61C2-468F-89AB-4B9F7531AA68}" type="slidenum">
              <a:rPr lang="ru-RU" smtClean="0"/>
              <a:pPr/>
              <a:t>19</a:t>
            </a:fld>
            <a:endParaRPr lang="ru-RU"/>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57158" y="571480"/>
            <a:ext cx="8501122" cy="6093976"/>
          </a:xfrm>
          <a:prstGeom prst="rect">
            <a:avLst/>
          </a:prstGeom>
        </p:spPr>
        <p:txBody>
          <a:bodyPr wrap="square">
            <a:spAutoFit/>
          </a:bodyPr>
          <a:lstStyle/>
          <a:p>
            <a:r>
              <a:rPr lang="ru-RU" dirty="0" smtClean="0"/>
              <a:t> </a:t>
            </a:r>
            <a:r>
              <a:rPr lang="ru-RU" sz="2000" b="1" dirty="0" smtClean="0">
                <a:latin typeface="Times New Roman" pitchFamily="18" charset="0"/>
                <a:cs typeface="Times New Roman" pitchFamily="18" charset="0"/>
              </a:rPr>
              <a:t>1. Сущность теневой экономики </a:t>
            </a:r>
            <a:r>
              <a:rPr lang="ru-RU" sz="2000" dirty="0" smtClean="0">
                <a:latin typeface="Times New Roman" pitchFamily="18" charset="0"/>
                <a:cs typeface="Times New Roman" pitchFamily="18" charset="0"/>
              </a:rPr>
              <a:t>и её классификация</a:t>
            </a:r>
            <a:endParaRPr lang="ru-RU" sz="2000" b="1" dirty="0" smtClean="0">
              <a:latin typeface="Times New Roman" pitchFamily="18" charset="0"/>
              <a:cs typeface="Times New Roman" pitchFamily="18" charset="0"/>
            </a:endParaRPr>
          </a:p>
          <a:p>
            <a:endParaRPr lang="ru-RU" dirty="0" smtClean="0"/>
          </a:p>
          <a:p>
            <a:r>
              <a:rPr lang="ru-RU" b="1" dirty="0" smtClean="0">
                <a:latin typeface="Times New Roman" pitchFamily="18" charset="0"/>
                <a:cs typeface="Times New Roman" pitchFamily="18" charset="0"/>
              </a:rPr>
              <a:t> Токаев К.-Ж. Из Послания Президента от 02.09.2020 года: «… необходимо усилить противодействие теневой экономике, ужесточить борьбу с выводом капиталов, уходом от уплаты налогов.»</a:t>
            </a:r>
          </a:p>
          <a:p>
            <a:endParaRPr lang="ru-RU" dirty="0" smtClean="0"/>
          </a:p>
          <a:p>
            <a:r>
              <a:rPr lang="ru-RU" dirty="0" smtClean="0"/>
              <a:t>         </a:t>
            </a:r>
            <a:r>
              <a:rPr lang="ru-RU" sz="2000" dirty="0" smtClean="0">
                <a:latin typeface="Times New Roman" pitchFamily="18" charset="0"/>
                <a:cs typeface="Times New Roman" pitchFamily="18" charset="0"/>
              </a:rPr>
              <a:t>Впервые  проблемы  теневой  экономики  привлекли  внимание </a:t>
            </a:r>
          </a:p>
          <a:p>
            <a:r>
              <a:rPr lang="ru-RU" sz="2000" dirty="0" smtClean="0">
                <a:latin typeface="Times New Roman" pitchFamily="18" charset="0"/>
                <a:cs typeface="Times New Roman" pitchFamily="18" charset="0"/>
              </a:rPr>
              <a:t>исследователей  еще  в  30-х  годах прошлого столетия.  Однако,  лишь  в  конце  70-х  годов появились  серьезные  исследования  этой  сферы,  а  одной  из  работ  в  этой области  явилась  работа  П.  </a:t>
            </a:r>
            <a:r>
              <a:rPr lang="ru-RU" sz="2000" dirty="0" err="1" smtClean="0">
                <a:latin typeface="Times New Roman" pitchFamily="18" charset="0"/>
                <a:cs typeface="Times New Roman" pitchFamily="18" charset="0"/>
              </a:rPr>
              <a:t>Гутманна</a:t>
            </a:r>
            <a:r>
              <a:rPr lang="ru-RU" sz="2000" dirty="0" smtClean="0">
                <a:latin typeface="Times New Roman" pitchFamily="18" charset="0"/>
                <a:cs typeface="Times New Roman" pitchFamily="18" charset="0"/>
              </a:rPr>
              <a:t>  (США)  «Подпольная  экономика» (1977г.),  в  которой  обращалось  внимание  на  недопустимость игнорирования ее масштабов и роли</a:t>
            </a:r>
          </a:p>
          <a:p>
            <a:r>
              <a:rPr lang="ru-RU" sz="2000" dirty="0" smtClean="0">
                <a:latin typeface="Times New Roman" pitchFamily="18" charset="0"/>
                <a:cs typeface="Times New Roman" pitchFamily="18" charset="0"/>
              </a:rPr>
              <a:t>       В  отечественной  экономической  науке  интерес  к  проблемам  теневой экономике  отчетливо  проявился  в  80-е  годы,  что  было  обусловлено социально-экономическими  причинами,  связанными  с  возрастанием  ее роли  в  народном  хозяйстве  и  растущей  криминализацией,  а  также идеологическими  причинами,  проявившимися  в  стимулировании руководством страны научных исследований, направленных на выявление деформаций  и  дискредитацию  административно-командной экономической системы.</a:t>
            </a:r>
            <a:endParaRPr lang="ru-RU" sz="2000" dirty="0">
              <a:latin typeface="Times New Roman" pitchFamily="18" charset="0"/>
              <a:cs typeface="Times New Roman" pitchFamily="18" charset="0"/>
            </a:endParaRPr>
          </a:p>
        </p:txBody>
      </p:sp>
      <p:sp>
        <p:nvSpPr>
          <p:cNvPr id="3" name="Номер слайда 2"/>
          <p:cNvSpPr>
            <a:spLocks noGrp="1"/>
          </p:cNvSpPr>
          <p:nvPr>
            <p:ph type="sldNum" sz="quarter" idx="12"/>
          </p:nvPr>
        </p:nvSpPr>
        <p:spPr/>
        <p:txBody>
          <a:bodyPr/>
          <a:lstStyle/>
          <a:p>
            <a:fld id="{725C68B6-61C2-468F-89AB-4B9F7531AA68}" type="slidenum">
              <a:rPr lang="ru-RU" smtClean="0"/>
              <a:pPr/>
              <a:t>2</a:t>
            </a:fld>
            <a:endParaRPr lang="ru-RU"/>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20" y="285728"/>
            <a:ext cx="8572560" cy="5016758"/>
          </a:xfrm>
          <a:prstGeom prst="rect">
            <a:avLst/>
          </a:prstGeom>
        </p:spPr>
        <p:txBody>
          <a:bodyPr wrap="square">
            <a:spAutoFit/>
          </a:bodyPr>
          <a:lstStyle/>
          <a:p>
            <a:pPr marL="457200" indent="-457200"/>
            <a:r>
              <a:rPr lang="ru-RU" sz="2000" i="1" dirty="0" smtClean="0">
                <a:latin typeface="Times New Roman" pitchFamily="18" charset="0"/>
                <a:cs typeface="Times New Roman" pitchFamily="18" charset="0"/>
              </a:rPr>
              <a:t>     Стабилизирующая функция</a:t>
            </a:r>
            <a:r>
              <a:rPr lang="ru-RU" sz="2000" dirty="0" smtClean="0">
                <a:latin typeface="Times New Roman" pitchFamily="18" charset="0"/>
                <a:cs typeface="Times New Roman" pitchFamily="18" charset="0"/>
              </a:rPr>
              <a:t>. Неофициальная («серая») экономика </a:t>
            </a:r>
          </a:p>
          <a:p>
            <a:pPr marL="457200" indent="-457200"/>
            <a:r>
              <a:rPr lang="ru-RU" sz="2000" dirty="0" smtClean="0">
                <a:latin typeface="Times New Roman" pitchFamily="18" charset="0"/>
                <a:cs typeface="Times New Roman" pitchFamily="18" charset="0"/>
              </a:rPr>
              <a:t>позволяет повысить конкурентоспособность товаров и услуг, поскольку </a:t>
            </a:r>
          </a:p>
          <a:p>
            <a:pPr marL="457200" indent="-457200"/>
            <a:r>
              <a:rPr lang="ru-RU" sz="2000" dirty="0" smtClean="0">
                <a:latin typeface="Times New Roman" pitchFamily="18" charset="0"/>
                <a:cs typeface="Times New Roman" pitchFamily="18" charset="0"/>
              </a:rPr>
              <a:t>экономит на налоговых изъятиях. Доходы от теневой деятельности, не </a:t>
            </a:r>
          </a:p>
          <a:p>
            <a:pPr marL="457200" indent="-457200"/>
            <a:r>
              <a:rPr lang="ru-RU" sz="2000" dirty="0" smtClean="0">
                <a:latin typeface="Times New Roman" pitchFamily="18" charset="0"/>
                <a:cs typeface="Times New Roman" pitchFamily="18" charset="0"/>
              </a:rPr>
              <a:t>облагаемые налогами, позволяют повысить жизненный уровень </a:t>
            </a:r>
          </a:p>
          <a:p>
            <a:pPr marL="457200" indent="-457200"/>
            <a:r>
              <a:rPr lang="ru-RU" sz="2000" dirty="0" smtClean="0">
                <a:latin typeface="Times New Roman" pitchFamily="18" charset="0"/>
                <a:cs typeface="Times New Roman" pitchFamily="18" charset="0"/>
              </a:rPr>
              <a:t>вовлеченных в нее слоев населения. </a:t>
            </a:r>
          </a:p>
          <a:p>
            <a:pPr marL="457200" indent="-457200"/>
            <a:r>
              <a:rPr lang="ru-RU" sz="2000" i="1" dirty="0" smtClean="0"/>
              <a:t>        Дестабилизирующая функция.</a:t>
            </a:r>
            <a:r>
              <a:rPr lang="ru-RU" sz="2000" dirty="0" smtClean="0"/>
              <a:t> Криминализация хозяйственной </a:t>
            </a:r>
          </a:p>
          <a:p>
            <a:pPr marL="457200" indent="-457200"/>
            <a:r>
              <a:rPr lang="ru-RU" sz="2000" dirty="0" smtClean="0"/>
              <a:t>деятельности создает серьезную угрозу стабильности общества. Массовое</a:t>
            </a:r>
          </a:p>
          <a:p>
            <a:pPr marL="457200" indent="-457200"/>
            <a:r>
              <a:rPr lang="ru-RU" sz="2000" dirty="0" smtClean="0"/>
              <a:t> уклонение от уплаты налогов порождает хронический бюджетный кризис.</a:t>
            </a:r>
          </a:p>
          <a:p>
            <a:pPr marL="457200" indent="-457200"/>
            <a:r>
              <a:rPr lang="ru-RU" sz="2000" dirty="0" smtClean="0"/>
              <a:t>Конструктивная функция, предполагающая разрешение противоречий </a:t>
            </a:r>
          </a:p>
          <a:p>
            <a:pPr marL="457200" indent="-457200"/>
            <a:r>
              <a:rPr lang="ru-RU" sz="2000" dirty="0" smtClean="0"/>
              <a:t>деструктивного характера, существующих в хозяйственной системе. И если </a:t>
            </a:r>
          </a:p>
          <a:p>
            <a:pPr marL="457200" indent="-457200"/>
            <a:r>
              <a:rPr lang="ru-RU" sz="2000" dirty="0" smtClean="0"/>
              <a:t>стабилизационная функция позволяет теневой экономике сохранить, или </a:t>
            </a:r>
          </a:p>
          <a:p>
            <a:pPr marL="457200" indent="-457200"/>
            <a:r>
              <a:rPr lang="ru-RU" sz="2000" dirty="0" smtClean="0"/>
              <a:t>частично восстановить существующую систему и ее качественные </a:t>
            </a:r>
          </a:p>
          <a:p>
            <a:pPr marL="457200" indent="-457200"/>
            <a:r>
              <a:rPr lang="ru-RU" sz="2000" dirty="0" smtClean="0"/>
              <a:t>характеристики, то реализация конструктивной функции дополнительно </a:t>
            </a:r>
          </a:p>
          <a:p>
            <a:pPr marL="457200" indent="-457200"/>
            <a:r>
              <a:rPr lang="ru-RU" sz="2000" dirty="0" smtClean="0"/>
              <a:t>влечет за собой изменение качественных характеристик системы, т.е. ее </a:t>
            </a:r>
          </a:p>
          <a:p>
            <a:pPr marL="457200" indent="-457200"/>
            <a:r>
              <a:rPr lang="ru-RU" sz="2000" dirty="0" smtClean="0"/>
              <a:t>развитие.</a:t>
            </a:r>
            <a:br>
              <a:rPr lang="ru-RU" sz="2000" dirty="0" smtClean="0"/>
            </a:br>
            <a:endParaRPr lang="ru-RU" sz="2000" dirty="0">
              <a:latin typeface="Times New Roman" pitchFamily="18" charset="0"/>
              <a:cs typeface="Times New Roman" pitchFamily="18" charset="0"/>
            </a:endParaRPr>
          </a:p>
        </p:txBody>
      </p:sp>
      <p:sp>
        <p:nvSpPr>
          <p:cNvPr id="3" name="Номер слайда 2"/>
          <p:cNvSpPr>
            <a:spLocks noGrp="1"/>
          </p:cNvSpPr>
          <p:nvPr>
            <p:ph type="sldNum" sz="quarter" idx="12"/>
          </p:nvPr>
        </p:nvSpPr>
        <p:spPr/>
        <p:txBody>
          <a:bodyPr/>
          <a:lstStyle/>
          <a:p>
            <a:fld id="{725C68B6-61C2-468F-89AB-4B9F7531AA68}" type="slidenum">
              <a:rPr lang="ru-RU" smtClean="0"/>
              <a:pPr/>
              <a:t>20</a:t>
            </a:fld>
            <a:endParaRPr lang="ru-RU"/>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57158" y="357166"/>
            <a:ext cx="8501122" cy="5355312"/>
          </a:xfrm>
          <a:prstGeom prst="rect">
            <a:avLst/>
          </a:prstGeom>
        </p:spPr>
        <p:txBody>
          <a:bodyPr wrap="square">
            <a:spAutoFit/>
          </a:bodyPr>
          <a:lstStyle/>
          <a:p>
            <a:r>
              <a:rPr lang="ru-RU" dirty="0" smtClean="0"/>
              <a:t>      </a:t>
            </a:r>
            <a:r>
              <a:rPr lang="ru-RU" i="1" dirty="0" smtClean="0"/>
              <a:t>Конструктивная функ</a:t>
            </a:r>
            <a:r>
              <a:rPr lang="ru-RU" dirty="0" smtClean="0"/>
              <a:t>ция, предполагающая разрешение противоречий деструктивного характера, существующих в хозяйственной системе. И если стабилизационная функция позволяет теневой экономике сохранить, или частично восстановить существующую систему и ее качественные характеристики, то реализация конструктивной функции дополнительно влечет за собой изменение качественных характеристик системы, т.е. ее развитие.     </a:t>
            </a:r>
          </a:p>
          <a:p>
            <a:r>
              <a:rPr lang="ru-RU" dirty="0" smtClean="0"/>
              <a:t>    </a:t>
            </a:r>
            <a:r>
              <a:rPr lang="ru-RU" i="1" dirty="0" smtClean="0"/>
              <a:t>Паразитическая функция </a:t>
            </a:r>
            <a:r>
              <a:rPr lang="ru-RU" dirty="0" smtClean="0"/>
              <a:t>теневой экономики выступает формой проявления деструктивных экономических противоречий в виде деятельности паразитического сектора , деятельность в этом случае направлена на использование экономических ресурсов в целях собственного потребления. </a:t>
            </a:r>
          </a:p>
          <a:p>
            <a:r>
              <a:rPr lang="ru-RU" dirty="0" smtClean="0"/>
              <a:t>      </a:t>
            </a:r>
            <a:r>
              <a:rPr lang="ru-RU" i="1" dirty="0" smtClean="0"/>
              <a:t>Деструктивная функция</a:t>
            </a:r>
            <a:r>
              <a:rPr lang="ru-RU" dirty="0" smtClean="0"/>
              <a:t>, заключающая в том, что теневая экономика является формой проявления деструктивных противоречий, разрушающие целостность экономики как системы и способствуют утрате ее качественных характеристик и приводит к разрыву единого целого на самостоятельные части, что приводит к деформации производственных отношений, при этом ослабевают функциональные связи элементов экономической системы и активизируются </a:t>
            </a:r>
            <a:r>
              <a:rPr lang="ru-RU" dirty="0" err="1" smtClean="0"/>
              <a:t>системоразрушающие</a:t>
            </a:r>
            <a:r>
              <a:rPr lang="ru-RU" dirty="0" smtClean="0"/>
              <a:t> связи.</a:t>
            </a:r>
            <a:br>
              <a:rPr lang="ru-RU" dirty="0" smtClean="0"/>
            </a:br>
            <a:r>
              <a:rPr lang="ru-RU" dirty="0" smtClean="0"/>
              <a:t> </a:t>
            </a:r>
            <a:br>
              <a:rPr lang="ru-RU" dirty="0" smtClean="0"/>
            </a:br>
            <a:endParaRPr lang="ru-RU" dirty="0"/>
          </a:p>
        </p:txBody>
      </p:sp>
      <p:sp>
        <p:nvSpPr>
          <p:cNvPr id="3" name="Номер слайда 2"/>
          <p:cNvSpPr>
            <a:spLocks noGrp="1"/>
          </p:cNvSpPr>
          <p:nvPr>
            <p:ph type="sldNum" sz="quarter" idx="12"/>
          </p:nvPr>
        </p:nvSpPr>
        <p:spPr/>
        <p:txBody>
          <a:bodyPr/>
          <a:lstStyle/>
          <a:p>
            <a:fld id="{725C68B6-61C2-468F-89AB-4B9F7531AA68}" type="slidenum">
              <a:rPr lang="ru-RU" smtClean="0"/>
              <a:pPr/>
              <a:t>21</a:t>
            </a:fld>
            <a:endParaRPr lang="ru-RU"/>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28596" y="197346"/>
            <a:ext cx="8358246" cy="6740307"/>
          </a:xfrm>
          <a:prstGeom prst="rect">
            <a:avLst/>
          </a:prstGeom>
        </p:spPr>
        <p:txBody>
          <a:bodyPr wrap="square">
            <a:spAutoFit/>
          </a:bodyPr>
          <a:lstStyle/>
          <a:p>
            <a:r>
              <a:rPr lang="ru-RU" b="1" i="1" u="sng" dirty="0" smtClean="0">
                <a:latin typeface="Times New Roman" pitchFamily="18" charset="0"/>
                <a:cs typeface="Times New Roman" pitchFamily="18" charset="0"/>
              </a:rPr>
              <a:t>2. Социальные функции теневой экономики</a:t>
            </a: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     </a:t>
            </a:r>
            <a:r>
              <a:rPr lang="ru-RU" i="1" dirty="0" smtClean="0">
                <a:latin typeface="Times New Roman" pitchFamily="18" charset="0"/>
                <a:cs typeface="Times New Roman" pitchFamily="18" charset="0"/>
              </a:rPr>
              <a:t>Инновационная функция</a:t>
            </a:r>
            <a:r>
              <a:rPr lang="ru-RU" dirty="0" smtClean="0">
                <a:latin typeface="Times New Roman" pitchFamily="18" charset="0"/>
                <a:cs typeface="Times New Roman" pitchFamily="18" charset="0"/>
              </a:rPr>
              <a:t>. Ярким примером инновационной функции теневых отношений, связанной с созданием новых организационных структур внутри той же самой социально-экономической системы, является институциональная коррупция эпохи перехода от капитализма свободной конкуренции к олигополистическому капитализму.</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        </a:t>
            </a:r>
            <a:r>
              <a:rPr lang="ru-RU" i="1" dirty="0" smtClean="0">
                <a:latin typeface="Times New Roman" pitchFamily="18" charset="0"/>
                <a:cs typeface="Times New Roman" pitchFamily="18" charset="0"/>
              </a:rPr>
              <a:t>Дублирующая функци</a:t>
            </a:r>
            <a:r>
              <a:rPr lang="ru-RU" dirty="0" smtClean="0">
                <a:latin typeface="Times New Roman" pitchFamily="18" charset="0"/>
                <a:cs typeface="Times New Roman" pitchFamily="18" charset="0"/>
              </a:rPr>
              <a:t>я. Вторая социальная функция теневой экономики заключается в дублировании господствующих в обществе социально-экономических институтов. Множественность институтов, выполняющих схожие функции, ведет к постоянной конкуренции между ними, а тем самым к отбору лучших и совершенствованию работы всех участников институциональной конкуренции. </a:t>
            </a:r>
          </a:p>
          <a:p>
            <a:endParaRPr lang="ru-RU" dirty="0" smtClean="0">
              <a:latin typeface="Times New Roman" pitchFamily="18" charset="0"/>
              <a:cs typeface="Times New Roman" pitchFamily="18" charset="0"/>
            </a:endParaRPr>
          </a:p>
          <a:p>
            <a:r>
              <a:rPr lang="ru-RU" dirty="0" smtClean="0">
                <a:latin typeface="Times New Roman" pitchFamily="18" charset="0"/>
                <a:cs typeface="Times New Roman" pitchFamily="18" charset="0"/>
              </a:rPr>
              <a:t>3</a:t>
            </a:r>
            <a:r>
              <a:rPr lang="ru-RU" b="1" i="1" u="sng" dirty="0" smtClean="0">
                <a:latin typeface="Times New Roman" pitchFamily="18" charset="0"/>
                <a:cs typeface="Times New Roman" pitchFamily="18" charset="0"/>
              </a:rPr>
              <a:t>. Позитивные функции теневой экономики.</a:t>
            </a: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        Позитивные функции теневой экономики в рыночных  условиях выделил швейцарский экономист </a:t>
            </a:r>
            <a:r>
              <a:rPr lang="ru-RU" dirty="0" err="1" smtClean="0">
                <a:latin typeface="Times New Roman" pitchFamily="18" charset="0"/>
                <a:cs typeface="Times New Roman" pitchFamily="18" charset="0"/>
              </a:rPr>
              <a:t>Дитер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Кассел</a:t>
            </a:r>
            <a:r>
              <a:rPr lang="ru-RU" dirty="0" smtClean="0">
                <a:latin typeface="Times New Roman" pitchFamily="18" charset="0"/>
                <a:cs typeface="Times New Roman" pitchFamily="18" charset="0"/>
              </a:rPr>
              <a:t> [30]. Они включают в себя следующие  функции:</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аллокационные</a:t>
            </a:r>
            <a:r>
              <a:rPr lang="ru-RU" dirty="0" smtClean="0">
                <a:latin typeface="Times New Roman" pitchFamily="18" charset="0"/>
                <a:cs typeface="Times New Roman" pitchFamily="18" charset="0"/>
              </a:rPr>
              <a:t> функции («экономическая смазка»), осуществляющая сглаживание перепадов в экономической конъюнктуре при помощи перераспределения ресурсов между легальной и теневой экономикой (когда легальная экономика переживает кризис, производственные ресурсы не пропадают, а переливаются в «тень»);</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 </a:t>
            </a:r>
            <a:r>
              <a:rPr lang="ru-RU" dirty="0" smtClean="0"/>
              <a:t/>
            </a:r>
            <a:br>
              <a:rPr lang="ru-RU" dirty="0" smtClean="0"/>
            </a:br>
            <a:endParaRPr lang="ru-RU" dirty="0"/>
          </a:p>
        </p:txBody>
      </p:sp>
      <p:sp>
        <p:nvSpPr>
          <p:cNvPr id="3" name="Номер слайда 2"/>
          <p:cNvSpPr>
            <a:spLocks noGrp="1"/>
          </p:cNvSpPr>
          <p:nvPr>
            <p:ph type="sldNum" sz="quarter" idx="12"/>
          </p:nvPr>
        </p:nvSpPr>
        <p:spPr/>
        <p:txBody>
          <a:bodyPr/>
          <a:lstStyle/>
          <a:p>
            <a:fld id="{725C68B6-61C2-468F-89AB-4B9F7531AA68}" type="slidenum">
              <a:rPr lang="ru-RU" smtClean="0"/>
              <a:pPr/>
              <a:t>22</a:t>
            </a:fld>
            <a:endParaRPr lang="ru-RU"/>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20" y="285728"/>
            <a:ext cx="8286808" cy="3970318"/>
          </a:xfrm>
          <a:prstGeom prst="rect">
            <a:avLst/>
          </a:prstGeom>
        </p:spPr>
        <p:txBody>
          <a:bodyPr wrap="square">
            <a:spAutoFit/>
          </a:bodyPr>
          <a:lstStyle/>
          <a:p>
            <a:r>
              <a:rPr lang="ru-RU" dirty="0" smtClean="0"/>
              <a:t>• теневая экономика подпитывает своими ресурсами легальную, выполняя тем самым функцию «встроенного стабилизатора». Большая часть теневых операций осуществляется для решения критических проблем предприятия, предотвращения остановок производства, удержания людей на том или ином участке, внедрения нововведений, которые не были санкционированы сверху; </a:t>
            </a:r>
          </a:p>
          <a:p>
            <a:r>
              <a:rPr lang="ru-RU" dirty="0" smtClean="0"/>
              <a:t>• дистрибутивная функция (</a:t>
            </a:r>
            <a:r>
              <a:rPr lang="ru-RU" dirty="0" err="1" smtClean="0"/>
              <a:t>функция</a:t>
            </a:r>
            <a:r>
              <a:rPr lang="ru-RU" dirty="0" smtClean="0"/>
              <a:t> «социального амортизатора»), заключающаяся в формировании негосударственной финансовой базы для решения социальных задач, а также в смягчении нежелательных социальных противоречий (например, неформальная занятость облегчает материальное положение малоимущих).</a:t>
            </a:r>
            <a:br>
              <a:rPr lang="ru-RU" dirty="0" smtClean="0"/>
            </a:br>
            <a:r>
              <a:rPr lang="ru-RU" dirty="0" smtClean="0"/>
              <a:t>      Соотношение позитивных и негативных эффектов теневой экономики зависит от её масштабов.</a:t>
            </a:r>
            <a:br>
              <a:rPr lang="ru-RU" dirty="0" smtClean="0"/>
            </a:br>
            <a:r>
              <a:rPr lang="ru-RU" dirty="0" smtClean="0"/>
              <a:t/>
            </a:r>
            <a:br>
              <a:rPr lang="ru-RU" dirty="0" smtClean="0"/>
            </a:br>
            <a:endParaRPr lang="ru-RU" dirty="0"/>
          </a:p>
        </p:txBody>
      </p:sp>
      <p:sp>
        <p:nvSpPr>
          <p:cNvPr id="3" name="Номер слайда 2"/>
          <p:cNvSpPr>
            <a:spLocks noGrp="1"/>
          </p:cNvSpPr>
          <p:nvPr>
            <p:ph type="sldNum" sz="quarter" idx="12"/>
          </p:nvPr>
        </p:nvSpPr>
        <p:spPr/>
        <p:txBody>
          <a:bodyPr/>
          <a:lstStyle/>
          <a:p>
            <a:fld id="{725C68B6-61C2-468F-89AB-4B9F7531AA68}" type="slidenum">
              <a:rPr lang="ru-RU" smtClean="0"/>
              <a:pPr/>
              <a:t>23</a:t>
            </a:fld>
            <a:endParaRPr lang="ru-RU"/>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125F9AC-B3A2-4016-BC30-7F24A67CCBAC}"/>
              </a:ext>
            </a:extLst>
          </p:cNvPr>
          <p:cNvSpPr>
            <a:spLocks noGrp="1"/>
          </p:cNvSpPr>
          <p:nvPr>
            <p:ph type="title"/>
          </p:nvPr>
        </p:nvSpPr>
        <p:spPr>
          <a:xfrm>
            <a:off x="817008" y="207609"/>
            <a:ext cx="7269480" cy="980506"/>
          </a:xfrm>
        </p:spPr>
        <p:txBody>
          <a:bodyPr>
            <a:normAutofit fontScale="90000"/>
          </a:bodyPr>
          <a:lstStyle/>
          <a:p>
            <a:pPr algn="ctr"/>
            <a:r>
              <a:rPr lang="en-GB" sz="4000" dirty="0" err="1"/>
              <a:t>Минусы</a:t>
            </a:r>
            <a:r>
              <a:rPr lang="en-GB" sz="4000" dirty="0"/>
              <a:t> и </a:t>
            </a:r>
            <a:r>
              <a:rPr lang="en-GB" sz="4000" dirty="0" err="1"/>
              <a:t>негативные</a:t>
            </a:r>
            <a:r>
              <a:rPr lang="en-GB" sz="4000" dirty="0"/>
              <a:t> </a:t>
            </a:r>
            <a:r>
              <a:rPr lang="en-GB" sz="4000" dirty="0" err="1"/>
              <a:t>черты</a:t>
            </a:r>
            <a:r>
              <a:rPr lang="en-GB" sz="4000" dirty="0"/>
              <a:t> </a:t>
            </a:r>
            <a:r>
              <a:rPr lang="en-GB" sz="4000" dirty="0" err="1"/>
              <a:t>теневой</a:t>
            </a:r>
            <a:r>
              <a:rPr lang="en-GB" sz="4000" dirty="0"/>
              <a:t> </a:t>
            </a:r>
            <a:r>
              <a:rPr lang="en-GB" sz="4000" dirty="0" err="1"/>
              <a:t>экономики</a:t>
            </a:r>
            <a:endParaRPr lang="en-US" sz="4000" dirty="0" err="1"/>
          </a:p>
        </p:txBody>
      </p:sp>
      <p:graphicFrame>
        <p:nvGraphicFramePr>
          <p:cNvPr id="4" name="Diagram 4">
            <a:extLst>
              <a:ext uri="{FF2B5EF4-FFF2-40B4-BE49-F238E27FC236}">
                <a16:creationId xmlns="" xmlns:a16="http://schemas.microsoft.com/office/drawing/2014/main" id="{1435470F-EC93-45B8-806D-3802DBC31288}"/>
              </a:ext>
            </a:extLst>
          </p:cNvPr>
          <p:cNvGraphicFramePr>
            <a:graphicFrameLocks noGrp="1"/>
          </p:cNvGraphicFramePr>
          <p:nvPr>
            <p:ph idx="1"/>
            <p:extLst>
              <p:ext uri="{D42A27DB-BD31-4B8C-83A1-F6EECF244321}">
                <p14:modId xmlns:p14="http://schemas.microsoft.com/office/powerpoint/2010/main" val="1955013846"/>
              </p:ext>
            </p:extLst>
          </p:nvPr>
        </p:nvGraphicFramePr>
        <p:xfrm>
          <a:off x="418180" y="1383102"/>
          <a:ext cx="7837052" cy="52427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Номер слайда 4"/>
          <p:cNvSpPr>
            <a:spLocks noGrp="1"/>
          </p:cNvSpPr>
          <p:nvPr>
            <p:ph type="sldNum" sz="quarter" idx="12"/>
          </p:nvPr>
        </p:nvSpPr>
        <p:spPr/>
        <p:txBody>
          <a:bodyPr/>
          <a:lstStyle/>
          <a:p>
            <a:fld id="{725C68B6-61C2-468F-89AB-4B9F7531AA68}" type="slidenum">
              <a:rPr lang="ru-RU" smtClean="0"/>
              <a:pPr/>
              <a:t>24</a:t>
            </a:fld>
            <a:endParaRPr lang="ru-RU"/>
          </a:p>
        </p:txBody>
      </p:sp>
    </p:spTree>
    <p:extLst>
      <p:ext uri="{BB962C8B-B14F-4D97-AF65-F5344CB8AC3E}">
        <p14:creationId xmlns:p14="http://schemas.microsoft.com/office/powerpoint/2010/main" val="88110687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BC03301-6F16-477F-9A84-8B89C5B52B83}"/>
              </a:ext>
            </a:extLst>
          </p:cNvPr>
          <p:cNvSpPr>
            <a:spLocks noGrp="1"/>
          </p:cNvSpPr>
          <p:nvPr>
            <p:ph type="title"/>
          </p:nvPr>
        </p:nvSpPr>
        <p:spPr>
          <a:xfrm>
            <a:off x="946404" y="207609"/>
            <a:ext cx="7269480" cy="1325562"/>
          </a:xfrm>
        </p:spPr>
        <p:txBody>
          <a:bodyPr/>
          <a:lstStyle/>
          <a:p>
            <a:pPr algn="ctr"/>
            <a:r>
              <a:rPr lang="en-GB" sz="4000" dirty="0" err="1"/>
              <a:t>Плюсы</a:t>
            </a:r>
            <a:r>
              <a:rPr lang="en-GB" sz="4000" dirty="0"/>
              <a:t> и </a:t>
            </a:r>
            <a:r>
              <a:rPr lang="en-GB" sz="4000" dirty="0" err="1"/>
              <a:t>позитивные</a:t>
            </a:r>
            <a:r>
              <a:rPr lang="en-GB" sz="4000" dirty="0"/>
              <a:t> </a:t>
            </a:r>
            <a:r>
              <a:rPr lang="en-GB" sz="4000" dirty="0" err="1"/>
              <a:t>черты</a:t>
            </a:r>
            <a:r>
              <a:rPr lang="en-GB" sz="4000" dirty="0"/>
              <a:t> </a:t>
            </a:r>
            <a:r>
              <a:rPr lang="en-GB" sz="4000" dirty="0" err="1"/>
              <a:t>теневой</a:t>
            </a:r>
            <a:r>
              <a:rPr lang="en-GB" sz="4000" dirty="0"/>
              <a:t> </a:t>
            </a:r>
            <a:r>
              <a:rPr lang="en-GB" sz="4000" dirty="0" err="1"/>
              <a:t>экономики</a:t>
            </a:r>
            <a:endParaRPr lang="en-US" sz="4000" dirty="0" err="1"/>
          </a:p>
        </p:txBody>
      </p:sp>
      <p:graphicFrame>
        <p:nvGraphicFramePr>
          <p:cNvPr id="4" name="Diagram 4">
            <a:extLst>
              <a:ext uri="{FF2B5EF4-FFF2-40B4-BE49-F238E27FC236}">
                <a16:creationId xmlns="" xmlns:a16="http://schemas.microsoft.com/office/drawing/2014/main" id="{476564C7-5C3B-4140-82B7-0C1966EC3BA5}"/>
              </a:ext>
            </a:extLst>
          </p:cNvPr>
          <p:cNvGraphicFramePr>
            <a:graphicFrameLocks noGrp="1"/>
          </p:cNvGraphicFramePr>
          <p:nvPr>
            <p:ph idx="1"/>
            <p:extLst>
              <p:ext uri="{D42A27DB-BD31-4B8C-83A1-F6EECF244321}">
                <p14:modId xmlns:p14="http://schemas.microsoft.com/office/powerpoint/2010/main" val="1979434344"/>
              </p:ext>
            </p:extLst>
          </p:nvPr>
        </p:nvGraphicFramePr>
        <p:xfrm>
          <a:off x="1119076" y="1828800"/>
          <a:ext cx="6446044"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Номер слайда 4"/>
          <p:cNvSpPr>
            <a:spLocks noGrp="1"/>
          </p:cNvSpPr>
          <p:nvPr>
            <p:ph type="sldNum" sz="quarter" idx="12"/>
          </p:nvPr>
        </p:nvSpPr>
        <p:spPr/>
        <p:txBody>
          <a:bodyPr/>
          <a:lstStyle/>
          <a:p>
            <a:fld id="{725C68B6-61C2-468F-89AB-4B9F7531AA68}" type="slidenum">
              <a:rPr lang="ru-RU" smtClean="0"/>
              <a:pPr/>
              <a:t>25</a:t>
            </a:fld>
            <a:endParaRPr lang="ru-RU"/>
          </a:p>
        </p:txBody>
      </p:sp>
    </p:spTree>
    <p:extLst>
      <p:ext uri="{BB962C8B-B14F-4D97-AF65-F5344CB8AC3E}">
        <p14:creationId xmlns:p14="http://schemas.microsoft.com/office/powerpoint/2010/main" val="315043636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00034" y="357166"/>
            <a:ext cx="8358246" cy="6740307"/>
          </a:xfrm>
          <a:prstGeom prst="rect">
            <a:avLst/>
          </a:prstGeom>
        </p:spPr>
        <p:txBody>
          <a:bodyPr wrap="square">
            <a:spAutoFit/>
          </a:bodyPr>
          <a:lstStyle/>
          <a:p>
            <a:pPr marL="514350" indent="-514350"/>
            <a:r>
              <a:rPr lang="ru-RU" b="1" dirty="0" smtClean="0">
                <a:latin typeface="Times New Roman" pitchFamily="18" charset="0"/>
                <a:cs typeface="Times New Roman" pitchFamily="18" charset="0"/>
              </a:rPr>
              <a:t>3. Причины развития теневой экономики и ее влияние на национальную</a:t>
            </a:r>
          </a:p>
          <a:p>
            <a:r>
              <a:rPr lang="ru-RU" b="1" dirty="0" smtClean="0">
                <a:latin typeface="Times New Roman" pitchFamily="18" charset="0"/>
                <a:cs typeface="Times New Roman" pitchFamily="18" charset="0"/>
              </a:rPr>
              <a:t> экономическую безопасность</a:t>
            </a:r>
          </a:p>
          <a:p>
            <a:r>
              <a:rPr lang="ru-RU" b="1"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Всю совокупность условий,  оказывающих влияние на существование и постоянное воспро­изводство теневой экономики можно разделить на группы в зависимости от типа отношений.</a:t>
            </a:r>
          </a:p>
          <a:p>
            <a:r>
              <a:rPr lang="ru-RU" dirty="0" smtClean="0">
                <a:latin typeface="Times New Roman" pitchFamily="18" charset="0"/>
                <a:cs typeface="Times New Roman" pitchFamily="18" charset="0"/>
              </a:rPr>
              <a:t>         </a:t>
            </a:r>
            <a:r>
              <a:rPr lang="ru-RU" b="1" dirty="0" smtClean="0">
                <a:latin typeface="Times New Roman" pitchFamily="18" charset="0"/>
                <a:cs typeface="Times New Roman" pitchFamily="18" charset="0"/>
              </a:rPr>
              <a:t>К первой группе причин </a:t>
            </a:r>
            <a:r>
              <a:rPr lang="ru-RU" dirty="0" smtClean="0">
                <a:latin typeface="Times New Roman" pitchFamily="18" charset="0"/>
                <a:cs typeface="Times New Roman" pitchFamily="18" charset="0"/>
              </a:rPr>
              <a:t>относятся </a:t>
            </a:r>
            <a:r>
              <a:rPr lang="ru-RU" b="1" dirty="0" smtClean="0">
                <a:latin typeface="Times New Roman" pitchFamily="18" charset="0"/>
                <a:cs typeface="Times New Roman" pitchFamily="18" charset="0"/>
              </a:rPr>
              <a:t>антропологические факторы</a:t>
            </a:r>
            <a:r>
              <a:rPr lang="ru-RU" dirty="0" smtClean="0">
                <a:latin typeface="Times New Roman" pitchFamily="18" charset="0"/>
                <a:cs typeface="Times New Roman" pitchFamily="18" charset="0"/>
              </a:rPr>
              <a:t>. Они связаны с противоречивой природой человека. Современная психология и антропология научно подтвердили основные постулаты религиозных учений о двойственной природе человека: человек является ареной борьбы добра и зла, при этом добро далеко не всегда побеждает. Человек состоит из двух противоположностей; в нем происходит борьба между светлым и черным, добром и злом. Ему свойственны честность и лживость, самопожертвование и эгоизм, щедрость и жадность. </a:t>
            </a:r>
            <a:r>
              <a:rPr lang="ru-RU" b="1" dirty="0" smtClean="0">
                <a:latin typeface="Times New Roman" pitchFamily="18" charset="0"/>
                <a:cs typeface="Times New Roman" pitchFamily="18" charset="0"/>
              </a:rPr>
              <a:t>Одним из основных постулатов всех религий является то, что человек по своей природе грешен.</a:t>
            </a:r>
          </a:p>
          <a:p>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Внутриличностный</a:t>
            </a:r>
            <a:r>
              <a:rPr lang="ru-RU" dirty="0" smtClean="0">
                <a:latin typeface="Times New Roman" pitchFamily="18" charset="0"/>
                <a:cs typeface="Times New Roman" pitchFamily="18" charset="0"/>
              </a:rPr>
              <a:t> конфликт между добром и злом разрешается в зависимости от существующей системы общественных отношений: исторических традиций, законодательства, морально-нравственных устоев общества и т.п. Человеку свойственно стремление получить больше, затратив при этом меньше усилий. Его природу изменить нельзя; на нее могут влиять окружающая среда, воспитание, образование. При отсутствии или слабости ограничителей рационализм побуждает человека к теневой деятельности. Таким образом, теневая составляющая в той или иной степени всегда будет присутствовать в его хозяйственной деятельности.</a:t>
            </a:r>
          </a:p>
          <a:p>
            <a:pPr marL="514350" indent="-514350"/>
            <a:endParaRPr lang="ru-RU" b="1" dirty="0" smtClean="0">
              <a:latin typeface="Times New Roman" pitchFamily="18" charset="0"/>
              <a:cs typeface="Times New Roman" pitchFamily="18" charset="0"/>
            </a:endParaRPr>
          </a:p>
          <a:p>
            <a:pPr marL="514350" indent="-514350"/>
            <a:r>
              <a:rPr lang="ru-RU" b="1" dirty="0" smtClean="0">
                <a:latin typeface="Times New Roman" pitchFamily="18" charset="0"/>
                <a:cs typeface="Times New Roman" pitchFamily="18" charset="0"/>
              </a:rPr>
              <a:t>      </a:t>
            </a:r>
            <a:endParaRPr lang="ru-RU" b="1" dirty="0"/>
          </a:p>
        </p:txBody>
      </p:sp>
      <p:sp>
        <p:nvSpPr>
          <p:cNvPr id="3" name="Номер слайда 2"/>
          <p:cNvSpPr>
            <a:spLocks noGrp="1"/>
          </p:cNvSpPr>
          <p:nvPr>
            <p:ph type="sldNum" sz="quarter" idx="12"/>
          </p:nvPr>
        </p:nvSpPr>
        <p:spPr/>
        <p:txBody>
          <a:bodyPr/>
          <a:lstStyle/>
          <a:p>
            <a:fld id="{725C68B6-61C2-468F-89AB-4B9F7531AA68}" type="slidenum">
              <a:rPr lang="ru-RU" smtClean="0"/>
              <a:pPr/>
              <a:t>26</a:t>
            </a:fld>
            <a:endParaRPr lang="ru-RU"/>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214282" y="0"/>
            <a:ext cx="8786874" cy="73558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85750" algn="l"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Ко второй группе причин, порождающих теневую экономику, мы относим экономические факторы</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присущие рыночно­му хозяйству. Они связаны с перекосами в налоговой политике государства, недостаточной степенью насыщения рынка товарами и услугами, разбалансированностью между различными сферами и отраслями народного  хозяйства, низкой покупательной способностью населения.</a:t>
            </a:r>
          </a:p>
          <a:p>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По мнению ряда</a:t>
            </a:r>
            <a:r>
              <a:rPr kumimoji="0" lang="ru-RU" sz="1600" b="0" i="0" u="none" strike="noStrike" cap="none" normalizeH="0" dirty="0" smtClean="0">
                <a:ln>
                  <a:noFill/>
                </a:ln>
                <a:solidFill>
                  <a:srgbClr val="000000"/>
                </a:solidFill>
                <a:effectLst/>
                <a:latin typeface="Arial" pitchFamily="34" charset="0"/>
                <a:ea typeface="Times New Roman" pitchFamily="18" charset="0"/>
                <a:cs typeface="Arial" pitchFamily="34" charset="0"/>
              </a:rPr>
              <a:t> ученых</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значительный вклад в разработку теории поведения хозяйствующих субъектов на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микроуровне</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внес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институционализм</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представители которого обусловливали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внелегальное</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осуществление экономической </a:t>
            </a:r>
            <a:r>
              <a:rPr lang="ru-RU" dirty="0" smtClean="0"/>
              <a:t>деятельности высокими </a:t>
            </a:r>
            <a:r>
              <a:rPr lang="ru-RU" dirty="0" err="1" smtClean="0"/>
              <a:t>трансакционными</a:t>
            </a:r>
            <a:r>
              <a:rPr lang="ru-RU" dirty="0" smtClean="0"/>
              <a:t> издержками этой деятельности, если она ведется в рамках закона. Различные виды таких издержек охватывает термин «цена подчинения закону», который включает издержки:</a:t>
            </a:r>
          </a:p>
          <a:p>
            <a:r>
              <a:rPr lang="ru-RU" dirty="0" smtClean="0">
                <a:latin typeface="Times New Roman"/>
                <a:cs typeface="Times New Roman"/>
              </a:rPr>
              <a:t>●</a:t>
            </a:r>
            <a:r>
              <a:rPr lang="ru-RU" dirty="0" smtClean="0"/>
              <a:t>доступа к закону (затраты на регистрацию юридического лица, на получение лицензии, на открытие счета в банке, на получение юридического адреса и выполнение иных формальностей);</a:t>
            </a:r>
          </a:p>
          <a:p>
            <a:r>
              <a:rPr lang="ru-RU" dirty="0" smtClean="0">
                <a:latin typeface="Times New Roman"/>
                <a:cs typeface="Times New Roman"/>
              </a:rPr>
              <a:t>●</a:t>
            </a:r>
            <a:r>
              <a:rPr lang="ru-RU" dirty="0" smtClean="0"/>
              <a:t>продолжения деятельности в рамках закона (выплата налогов, выполнение требований закона в области трудовых отношений, выплата судебных издержек при разрешении конфликтов в рамках легальной судебной системы). </a:t>
            </a:r>
          </a:p>
          <a:p>
            <a:r>
              <a:rPr lang="ru-RU" dirty="0" smtClean="0"/>
              <a:t>      Таким образом, существует прямая зависимость между вы­сокой ценой подчинения закону и масштабами теневой экономики. Решение о выборе экономическим субъектом легальной или </a:t>
            </a:r>
            <a:r>
              <a:rPr lang="ru-RU" dirty="0" err="1" smtClean="0"/>
              <a:t>внелегальной</a:t>
            </a:r>
            <a:r>
              <a:rPr lang="ru-RU" dirty="0" smtClean="0"/>
              <a:t> институциональной среды для своего бизнеса определяется через сопоставление </a:t>
            </a:r>
            <a:r>
              <a:rPr lang="ru-RU" dirty="0" err="1" smtClean="0"/>
              <a:t>трансакционных</a:t>
            </a:r>
            <a:r>
              <a:rPr lang="ru-RU" dirty="0" smtClean="0"/>
              <a:t> издержек, возникающих при совершении сделок в первом и во втором случаях. Стимулы к добровольному подчинению закону появля­ются у индивида только при условии, что государство способно содействовать реализации его интересов через снижение </a:t>
            </a:r>
            <a:r>
              <a:rPr lang="ru-RU" dirty="0" err="1" smtClean="0"/>
              <a:t>трансакционных</a:t>
            </a:r>
            <a:r>
              <a:rPr lang="ru-RU" dirty="0" smtClean="0"/>
              <a:t> издержек в легальном секторе экономики.</a:t>
            </a:r>
          </a:p>
          <a:p>
            <a:endParaRPr lang="ru-RU" dirty="0" smtClean="0"/>
          </a:p>
          <a:p>
            <a:pPr marL="0" marR="0" lvl="0" indent="28575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Номер слайда 2"/>
          <p:cNvSpPr>
            <a:spLocks noGrp="1"/>
          </p:cNvSpPr>
          <p:nvPr>
            <p:ph type="sldNum" sz="quarter" idx="12"/>
          </p:nvPr>
        </p:nvSpPr>
        <p:spPr/>
        <p:txBody>
          <a:bodyPr/>
          <a:lstStyle/>
          <a:p>
            <a:fld id="{725C68B6-61C2-468F-89AB-4B9F7531AA68}" type="slidenum">
              <a:rPr lang="ru-RU" smtClean="0"/>
              <a:pPr/>
              <a:t>27</a:t>
            </a:fld>
            <a:endParaRPr lang="ru-RU"/>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3"/>
          <p:cNvSpPr>
            <a:spLocks noChangeArrowheads="1"/>
          </p:cNvSpPr>
          <p:nvPr/>
        </p:nvSpPr>
        <p:spPr bwMode="auto">
          <a:xfrm>
            <a:off x="357158" y="357166"/>
            <a:ext cx="8429684" cy="44627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85750" algn="l"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К третьей группе причин относятся правовые факт</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оры, связанные с несовершенством законодательной базы и механизма координации борьбы с экономической преступностью, неэффективной деятельностью правоохранительных структур по пресечению незаконной и криминальной экономической деятельности.</a:t>
            </a:r>
            <a:endParaRPr kumimoji="0" lang="ru-RU" sz="600" b="0" i="0" u="none" strike="noStrike" cap="none" normalizeH="0" baseline="0" dirty="0" smtClean="0">
              <a:ln>
                <a:noFill/>
              </a:ln>
              <a:solidFill>
                <a:schemeClr val="tx1"/>
              </a:solidFill>
              <a:effectLst/>
              <a:latin typeface="Arial" pitchFamily="34" charset="0"/>
              <a:cs typeface="Arial" pitchFamily="34" charset="0"/>
            </a:endParaRPr>
          </a:p>
          <a:p>
            <a:pPr marL="0" marR="0" lvl="0" indent="28575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Совершенствование правовой базы носит нескончаемый характер. Противоречия между быстро меняющимися условиями рыночного хозяйства и существующей законодательной базой позволяют субъектам теневой эко­номики использовать те «прорехи», которые образуются в право­вой сфере, и быстро устремляться туда.</a:t>
            </a:r>
            <a:endParaRPr kumimoji="0" lang="ru-RU" sz="600" b="0" i="0" u="none" strike="noStrike" cap="none" normalizeH="0" baseline="0" dirty="0" smtClean="0">
              <a:ln>
                <a:noFill/>
              </a:ln>
              <a:solidFill>
                <a:schemeClr val="tx1"/>
              </a:solidFill>
              <a:effectLst/>
              <a:latin typeface="Arial" pitchFamily="34" charset="0"/>
              <a:cs typeface="Arial" pitchFamily="34" charset="0"/>
            </a:endParaRPr>
          </a:p>
          <a:p>
            <a:pPr marL="0" marR="0" lvl="0" indent="28575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Операции в домашнем хозяйстве государство технически не способно контролировать, поэтому данный сектор регулируется в основном не правовыми нормами, а сложившимися практикой, обычаями и традициями.</a:t>
            </a:r>
          </a:p>
          <a:p>
            <a:r>
              <a:rPr lang="ru-RU" dirty="0" smtClean="0"/>
              <a:t>        </a:t>
            </a:r>
            <a:r>
              <a:rPr lang="ru-RU" b="1" dirty="0" smtClean="0"/>
              <a:t>К четвертой группе причин</a:t>
            </a:r>
            <a:r>
              <a:rPr lang="ru-RU" dirty="0" smtClean="0"/>
              <a:t>, объясняющих феномен теневой экономики,  относят  социально-политические факторы. Они связаны с достаточно низким авторитетом государственной власти у населения, нарушением обязательств социальной направленности со стороны государства, наличием в обществе социально-психологических настроений и ориентиров, степенью разрешения социально-экономических проблем общества.</a:t>
            </a:r>
          </a:p>
        </p:txBody>
      </p:sp>
      <p:sp>
        <p:nvSpPr>
          <p:cNvPr id="3" name="Номер слайда 2"/>
          <p:cNvSpPr>
            <a:spLocks noGrp="1"/>
          </p:cNvSpPr>
          <p:nvPr>
            <p:ph type="sldNum" sz="quarter" idx="12"/>
          </p:nvPr>
        </p:nvSpPr>
        <p:spPr/>
        <p:txBody>
          <a:bodyPr/>
          <a:lstStyle/>
          <a:p>
            <a:fld id="{725C68B6-61C2-468F-89AB-4B9F7531AA68}" type="slidenum">
              <a:rPr lang="ru-RU" smtClean="0"/>
              <a:pPr/>
              <a:t>28</a:t>
            </a:fld>
            <a:endParaRPr lang="ru-RU"/>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1"/>
          <p:cNvSpPr>
            <a:spLocks noChangeArrowheads="1"/>
          </p:cNvSpPr>
          <p:nvPr/>
        </p:nvSpPr>
        <p:spPr bwMode="auto">
          <a:xfrm>
            <a:off x="357158" y="214290"/>
            <a:ext cx="8501122" cy="560153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85750" algn="l"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В пятую группу причин входят социальные факторы</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Одной из главных проблем общества по-прежнему остается социальная дифференциация общества – характерная и, по-видимому, неотъемлемая составляющая рыночного хозяйства.</a:t>
            </a:r>
            <a:endParaRPr kumimoji="0" lang="ru-RU" sz="600" b="0" i="0" u="none" strike="noStrike" cap="none" normalizeH="0" baseline="0" dirty="0" smtClean="0">
              <a:ln>
                <a:noFill/>
              </a:ln>
              <a:solidFill>
                <a:schemeClr val="tx1"/>
              </a:solidFill>
              <a:effectLst/>
              <a:latin typeface="Arial" pitchFamily="34" charset="0"/>
              <a:cs typeface="Arial" pitchFamily="34" charset="0"/>
            </a:endParaRPr>
          </a:p>
          <a:p>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Теневая деятельность «затягивает» значительные массы обездоленных людей в силу существования деформированных, деструктивных отношений в социальной сфере. Численность потенциальных участников теневой экономики определяет именно структура общества. В теневую эко­номику массово вовлекаются преимущественно представители малоимущих и маргинальных слоев: молодежь, безработные, рабочие-мигранты и т.п. По численности они составляют основную прослойку участников теневой экономики. Наличие в составе населения тех  или  иных «групп риска» и численность таких групп составляют «теневой потенциал» общества.</a:t>
            </a:r>
            <a:r>
              <a:rPr lang="ru-RU" dirty="0" smtClean="0"/>
              <a:t> </a:t>
            </a:r>
          </a:p>
          <a:p>
            <a:r>
              <a:rPr lang="ru-RU" dirty="0" smtClean="0"/>
              <a:t>      </a:t>
            </a:r>
            <a:r>
              <a:rPr lang="ru-RU" b="1" dirty="0" smtClean="0"/>
              <a:t>К шестой группе факторов </a:t>
            </a:r>
            <a:r>
              <a:rPr lang="ru-RU" dirty="0" smtClean="0"/>
              <a:t>относятся административные:</a:t>
            </a:r>
          </a:p>
          <a:p>
            <a:r>
              <a:rPr lang="ru-RU" dirty="0" smtClean="0"/>
              <a:t> </a:t>
            </a:r>
            <a:r>
              <a:rPr lang="ru-RU" dirty="0" smtClean="0">
                <a:latin typeface="Times New Roman"/>
                <a:cs typeface="Times New Roman"/>
              </a:rPr>
              <a:t>●</a:t>
            </a:r>
            <a:r>
              <a:rPr lang="ru-RU" dirty="0" smtClean="0"/>
              <a:t>отсутствие эффективной государственной системы управления;</a:t>
            </a:r>
          </a:p>
          <a:p>
            <a:r>
              <a:rPr lang="ru-RU" dirty="0" smtClean="0"/>
              <a:t> чрезмерные административные барьеры, препятствующие развитию легального бизнеса;</a:t>
            </a:r>
          </a:p>
          <a:p>
            <a:r>
              <a:rPr lang="ru-RU" dirty="0" smtClean="0"/>
              <a:t>  </a:t>
            </a:r>
            <a:r>
              <a:rPr lang="ru-RU" dirty="0" smtClean="0">
                <a:latin typeface="Times New Roman"/>
                <a:cs typeface="Times New Roman"/>
              </a:rPr>
              <a:t>●</a:t>
            </a:r>
            <a:r>
              <a:rPr lang="ru-RU" dirty="0" smtClean="0"/>
              <a:t>местничество и мздоимство чиновников (своеобразная чиновничья рента);</a:t>
            </a:r>
          </a:p>
          <a:p>
            <a:r>
              <a:rPr lang="ru-RU" dirty="0" smtClean="0"/>
              <a:t>  </a:t>
            </a:r>
            <a:r>
              <a:rPr lang="ru-RU" dirty="0" smtClean="0">
                <a:latin typeface="Times New Roman"/>
                <a:cs typeface="Times New Roman"/>
              </a:rPr>
              <a:t>●</a:t>
            </a:r>
            <a:r>
              <a:rPr lang="ru-RU" dirty="0" smtClean="0"/>
              <a:t>безответственность и некомпетентность государственного управленческого аппарата, отсутствие зависимости оплаты труда чиновника от конкретных результатов его труда по развитию легальных рыночных отношений в экономике;</a:t>
            </a:r>
          </a:p>
          <a:p>
            <a:r>
              <a:rPr lang="ru-RU" dirty="0" smtClean="0"/>
              <a:t>  </a:t>
            </a:r>
            <a:r>
              <a:rPr lang="ru-RU" dirty="0" smtClean="0">
                <a:latin typeface="Times New Roman"/>
                <a:cs typeface="Times New Roman"/>
              </a:rPr>
              <a:t>●</a:t>
            </a:r>
            <a:r>
              <a:rPr lang="ru-RU" dirty="0" smtClean="0"/>
              <a:t>высокая неофициальная «благотворительная» нагрузка на предпринимателей.</a:t>
            </a:r>
          </a:p>
          <a:p>
            <a:pPr marL="0" marR="0" lvl="0" indent="28575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Номер слайда 2"/>
          <p:cNvSpPr>
            <a:spLocks noGrp="1"/>
          </p:cNvSpPr>
          <p:nvPr>
            <p:ph type="sldNum" sz="quarter" idx="12"/>
          </p:nvPr>
        </p:nvSpPr>
        <p:spPr/>
        <p:txBody>
          <a:bodyPr/>
          <a:lstStyle/>
          <a:p>
            <a:fld id="{725C68B6-61C2-468F-89AB-4B9F7531AA68}" type="slidenum">
              <a:rPr lang="ru-RU" smtClean="0"/>
              <a:pPr/>
              <a:t>29</a:t>
            </a:fld>
            <a:endParaRPr lang="ru-RU"/>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57158" y="571480"/>
            <a:ext cx="8429684" cy="5324535"/>
          </a:xfrm>
          <a:prstGeom prst="rect">
            <a:avLst/>
          </a:prstGeom>
        </p:spPr>
        <p:txBody>
          <a:bodyPr wrap="square">
            <a:spAutoFit/>
          </a:bodyPr>
          <a:lstStyle/>
          <a:p>
            <a:r>
              <a:rPr lang="ru-RU" dirty="0" smtClean="0"/>
              <a:t>       </a:t>
            </a:r>
            <a:r>
              <a:rPr lang="ru-RU" sz="2000" dirty="0" smtClean="0">
                <a:latin typeface="Times New Roman" pitchFamily="18" charset="0"/>
                <a:cs typeface="Times New Roman" pitchFamily="18" charset="0"/>
              </a:rPr>
              <a:t>Значительный рост интереса к теневой экономике  как было указано </a:t>
            </a:r>
          </a:p>
          <a:p>
            <a:r>
              <a:rPr lang="ru-RU" sz="2000" dirty="0" smtClean="0">
                <a:latin typeface="Times New Roman" pitchFamily="18" charset="0"/>
                <a:cs typeface="Times New Roman" pitchFamily="18" charset="0"/>
              </a:rPr>
              <a:t>выше проявился лишь с конца 60-х — начала 70-х годов прошлого века.</a:t>
            </a:r>
          </a:p>
          <a:p>
            <a:r>
              <a:rPr lang="ru-RU" sz="2000" dirty="0" smtClean="0">
                <a:latin typeface="Times New Roman" pitchFamily="18" charset="0"/>
                <a:cs typeface="Times New Roman" pitchFamily="18" charset="0"/>
              </a:rPr>
              <a:t>Своеобразное  «открытие»  теневой  экономики  началось  в </a:t>
            </a:r>
          </a:p>
          <a:p>
            <a:r>
              <a:rPr lang="ru-RU" sz="2000" dirty="0" smtClean="0">
                <a:latin typeface="Times New Roman" pitchFamily="18" charset="0"/>
                <a:cs typeface="Times New Roman" pitchFamily="18" charset="0"/>
              </a:rPr>
              <a:t>развивающихся странах. Одним из первых явился английский социолог К. </a:t>
            </a:r>
          </a:p>
          <a:p>
            <a:r>
              <a:rPr lang="ru-RU" sz="2000" dirty="0" err="1" smtClean="0">
                <a:latin typeface="Times New Roman" pitchFamily="18" charset="0"/>
                <a:cs typeface="Times New Roman" pitchFamily="18" charset="0"/>
              </a:rPr>
              <a:t>Харт</a:t>
            </a:r>
            <a:r>
              <a:rPr lang="ru-RU" sz="2000" dirty="0" smtClean="0">
                <a:latin typeface="Times New Roman" pitchFamily="18" charset="0"/>
                <a:cs typeface="Times New Roman" pitchFamily="18" charset="0"/>
              </a:rPr>
              <a:t>,  который  обнаружил,  что  горожане  «третьего  мира»  в  большинстве своем  не  имеют  никакого  отношения  к  официальной  экономической системе.  Он  впервые  ввел  в  научный  оборот  термин  «неформальный сектор». Различие между формальными и неформальными возможностями получения  дохода  базируется  на  различии  между  работой  за  зарплату [</a:t>
            </a:r>
            <a:r>
              <a:rPr lang="ru-RU" sz="2000" dirty="0" err="1" smtClean="0">
                <a:latin typeface="Times New Roman" pitchFamily="18" charset="0"/>
                <a:cs typeface="Times New Roman" pitchFamily="18" charset="0"/>
              </a:rPr>
              <a:t>wage-earning</a:t>
            </a:r>
            <a:r>
              <a:rPr lang="ru-RU" sz="2000" dirty="0" smtClean="0">
                <a:latin typeface="Times New Roman" pitchFamily="18" charset="0"/>
                <a:cs typeface="Times New Roman" pitchFamily="18" charset="0"/>
              </a:rPr>
              <a:t>] и </a:t>
            </a:r>
            <a:r>
              <a:rPr lang="ru-RU" sz="2000" dirty="0" err="1" smtClean="0">
                <a:latin typeface="Times New Roman" pitchFamily="18" charset="0"/>
                <a:cs typeface="Times New Roman" pitchFamily="18" charset="0"/>
              </a:rPr>
              <a:t>самозанятостью</a:t>
            </a:r>
            <a:r>
              <a:rPr lang="ru-RU" sz="2000" dirty="0" smtClean="0">
                <a:latin typeface="Times New Roman" pitchFamily="18" charset="0"/>
                <a:cs typeface="Times New Roman" pitchFamily="18" charset="0"/>
              </a:rPr>
              <a:t>, – указывает английский исследователь</a:t>
            </a:r>
          </a:p>
          <a:p>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Эрнандо</a:t>
            </a:r>
            <a:r>
              <a:rPr lang="ru-RU" sz="2000" dirty="0" smtClean="0">
                <a:latin typeface="Times New Roman" pitchFamily="18" charset="0"/>
                <a:cs typeface="Times New Roman" pitchFamily="18" charset="0"/>
              </a:rPr>
              <a:t>  де  </a:t>
            </a:r>
            <a:r>
              <a:rPr lang="ru-RU" sz="2000" dirty="0" err="1" smtClean="0">
                <a:latin typeface="Times New Roman" pitchFamily="18" charset="0"/>
                <a:cs typeface="Times New Roman" pitchFamily="18" charset="0"/>
              </a:rPr>
              <a:t>Сото</a:t>
            </a:r>
            <a:r>
              <a:rPr lang="ru-RU" sz="2000" dirty="0" smtClean="0">
                <a:latin typeface="Times New Roman" pitchFamily="18" charset="0"/>
                <a:cs typeface="Times New Roman" pitchFamily="18" charset="0"/>
              </a:rPr>
              <a:t>  в  своей  работе  «Иной  путь»  (  1989  г)  определил: теневая  экономика  есть  стихийная  и  творческая  реакция  народа  на неспособность  коррумпированного  государства  удовлетворять  основные потребности обнищавших масс. </a:t>
            </a:r>
          </a:p>
          <a:p>
            <a:r>
              <a:rPr lang="ru-RU" sz="2000" dirty="0" smtClean="0">
                <a:latin typeface="Times New Roman" pitchFamily="18" charset="0"/>
                <a:cs typeface="Times New Roman" pitchFamily="18" charset="0"/>
              </a:rPr>
              <a:t>        Он  также  предложил  классификацию  </a:t>
            </a:r>
            <a:r>
              <a:rPr lang="ru-RU" sz="2000" dirty="0" err="1" smtClean="0">
                <a:latin typeface="Times New Roman" pitchFamily="18" charset="0"/>
                <a:cs typeface="Times New Roman" pitchFamily="18" charset="0"/>
              </a:rPr>
              <a:t>трансакционных</a:t>
            </a:r>
            <a:r>
              <a:rPr lang="ru-RU" sz="2000" dirty="0" smtClean="0">
                <a:latin typeface="Times New Roman" pitchFamily="18" charset="0"/>
                <a:cs typeface="Times New Roman" pitchFamily="18" charset="0"/>
              </a:rPr>
              <a:t>  издержек  на </a:t>
            </a:r>
          </a:p>
          <a:p>
            <a:r>
              <a:rPr lang="ru-RU" sz="2000" dirty="0" smtClean="0">
                <a:latin typeface="Times New Roman" pitchFamily="18" charset="0"/>
                <a:cs typeface="Times New Roman" pitchFamily="18" charset="0"/>
              </a:rPr>
              <a:t>основе критерия «легальность – </a:t>
            </a:r>
            <a:r>
              <a:rPr lang="ru-RU" sz="2000" dirty="0" err="1" smtClean="0">
                <a:latin typeface="Times New Roman" pitchFamily="18" charset="0"/>
                <a:cs typeface="Times New Roman" pitchFamily="18" charset="0"/>
              </a:rPr>
              <a:t>внелегальность</a:t>
            </a:r>
            <a:r>
              <a:rPr lang="ru-RU" sz="2000" dirty="0" smtClean="0">
                <a:latin typeface="Times New Roman" pitchFamily="18" charset="0"/>
                <a:cs typeface="Times New Roman" pitchFamily="18" charset="0"/>
              </a:rPr>
              <a:t>». </a:t>
            </a:r>
            <a:endParaRPr lang="ru-RU" sz="2000" dirty="0">
              <a:latin typeface="Times New Roman" pitchFamily="18" charset="0"/>
              <a:cs typeface="Times New Roman" pitchFamily="18" charset="0"/>
            </a:endParaRPr>
          </a:p>
        </p:txBody>
      </p:sp>
      <p:sp>
        <p:nvSpPr>
          <p:cNvPr id="3" name="Номер слайда 2"/>
          <p:cNvSpPr>
            <a:spLocks noGrp="1"/>
          </p:cNvSpPr>
          <p:nvPr>
            <p:ph type="sldNum" sz="quarter" idx="12"/>
          </p:nvPr>
        </p:nvSpPr>
        <p:spPr/>
        <p:txBody>
          <a:bodyPr/>
          <a:lstStyle/>
          <a:p>
            <a:fld id="{725C68B6-61C2-468F-89AB-4B9F7531AA68}" type="slidenum">
              <a:rPr lang="ru-RU" smtClean="0"/>
              <a:pPr/>
              <a:t>3</a:t>
            </a:fld>
            <a:endParaRPr lang="ru-RU"/>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00034" y="357166"/>
            <a:ext cx="8429684" cy="5878532"/>
          </a:xfrm>
          <a:prstGeom prst="rect">
            <a:avLst/>
          </a:prstGeom>
        </p:spPr>
        <p:txBody>
          <a:bodyPr wrap="square">
            <a:spAutoFit/>
          </a:bodyPr>
          <a:lstStyle/>
          <a:p>
            <a:r>
              <a:rPr lang="ru-RU" b="1" dirty="0" smtClean="0">
                <a:latin typeface="Times New Roman" pitchFamily="18" charset="0"/>
                <a:cs typeface="Times New Roman" pitchFamily="18" charset="0"/>
              </a:rPr>
              <a:t>4. Формы и  методы  государственного  воздействия  на  теневую экономику.</a:t>
            </a:r>
          </a:p>
          <a:p>
            <a:r>
              <a:rPr lang="ru-RU" b="1" dirty="0" smtClean="0">
                <a:latin typeface="Times New Roman" pitchFamily="18" charset="0"/>
                <a:cs typeface="Times New Roman" pitchFamily="18" charset="0"/>
              </a:rPr>
              <a:t>  </a:t>
            </a:r>
          </a:p>
          <a:p>
            <a:r>
              <a:rPr lang="ru-RU" b="1"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Винить  государство  в  существовании  теневой  экономики  как  таковой бессмысленно,  поскольку  исторически  теневая  экономика  является  составной частью  любого  хозяйственного  механизма.  Однако  именно  на  государстве лежит  ответственность  за  то,  что  теневая  экономика  разрастается  до значительных масштабов. </a:t>
            </a:r>
          </a:p>
          <a:p>
            <a:r>
              <a:rPr lang="ru-RU" sz="2000" dirty="0" smtClean="0">
                <a:latin typeface="Times New Roman" pitchFamily="18" charset="0"/>
                <a:cs typeface="Times New Roman" pitchFamily="18" charset="0"/>
              </a:rPr>
              <a:t>      Прежде  всего,  стоит  обратить  внимание  на  то,  что  государство  подчас  само  становится  непосредственным  участником  теневой  экономики. Непродуманная  социально-экономическая  политика  загоняет  в  тень  многих  хозяйствующих  субъектов.  При  улучшении  же  экономической  ситуации  они часто ее покидают. В  целом  степень  ответственности  государства  за  масштабы  теневой </a:t>
            </a:r>
          </a:p>
          <a:p>
            <a:r>
              <a:rPr lang="ru-RU" sz="2000" dirty="0" smtClean="0">
                <a:latin typeface="Times New Roman" pitchFamily="18" charset="0"/>
                <a:cs typeface="Times New Roman" pitchFamily="18" charset="0"/>
              </a:rPr>
              <a:t>экономики  и  наносимый  ею  ущерб  может  быть  оценено  по  следующим направлениям:</a:t>
            </a:r>
          </a:p>
          <a:p>
            <a:r>
              <a:rPr lang="ru-RU" sz="2000" dirty="0" smtClean="0">
                <a:latin typeface="Times New Roman" pitchFamily="18" charset="0"/>
                <a:cs typeface="Times New Roman" pitchFamily="18" charset="0"/>
              </a:rPr>
              <a:t>  нарушение  самим  государством  правовых  норм,  морально-нравственных принципов общества (правовой и этический произвол);</a:t>
            </a:r>
          </a:p>
          <a:p>
            <a:r>
              <a:rPr lang="ru-RU" sz="2000" dirty="0" smtClean="0">
                <a:latin typeface="Times New Roman" pitchFamily="18" charset="0"/>
                <a:cs typeface="Times New Roman" pitchFamily="18" charset="0"/>
              </a:rPr>
              <a:t>  теневые  сговоры  государства  и  его  представителей  с  олигархами, </a:t>
            </a:r>
          </a:p>
          <a:p>
            <a:r>
              <a:rPr lang="ru-RU" sz="2000" dirty="0" smtClean="0">
                <a:latin typeface="Times New Roman" pitchFamily="18" charset="0"/>
                <a:cs typeface="Times New Roman" pitchFamily="18" charset="0"/>
              </a:rPr>
              <a:t>противоречащие интересам общества;</a:t>
            </a:r>
          </a:p>
        </p:txBody>
      </p:sp>
      <p:sp>
        <p:nvSpPr>
          <p:cNvPr id="3" name="Номер слайда 2"/>
          <p:cNvSpPr>
            <a:spLocks noGrp="1"/>
          </p:cNvSpPr>
          <p:nvPr>
            <p:ph type="sldNum" sz="quarter" idx="12"/>
          </p:nvPr>
        </p:nvSpPr>
        <p:spPr/>
        <p:txBody>
          <a:bodyPr/>
          <a:lstStyle/>
          <a:p>
            <a:fld id="{725C68B6-61C2-468F-89AB-4B9F7531AA68}" type="slidenum">
              <a:rPr lang="ru-RU" smtClean="0"/>
              <a:pPr/>
              <a:t>30</a:t>
            </a:fld>
            <a:endParaRPr lang="ru-RU"/>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00034" y="357166"/>
            <a:ext cx="8429684" cy="4247317"/>
          </a:xfrm>
          <a:prstGeom prst="rect">
            <a:avLst/>
          </a:prstGeom>
        </p:spPr>
        <p:txBody>
          <a:bodyPr wrap="square">
            <a:spAutoFit/>
          </a:bodyPr>
          <a:lstStyle/>
          <a:p>
            <a:r>
              <a:rPr lang="ru-RU" dirty="0" smtClean="0">
                <a:latin typeface="Times New Roman" pitchFamily="18" charset="0"/>
                <a:cs typeface="Times New Roman" pitchFamily="18" charset="0"/>
              </a:rPr>
              <a:t>  коррупция  государственных  чиновников,  превращение </a:t>
            </a:r>
          </a:p>
          <a:p>
            <a:r>
              <a:rPr lang="ru-RU" dirty="0" smtClean="0">
                <a:latin typeface="Times New Roman" pitchFamily="18" charset="0"/>
                <a:cs typeface="Times New Roman" pitchFamily="18" charset="0"/>
              </a:rPr>
              <a:t>государственных  институтов  в  систему,  которую  можно  определить  как </a:t>
            </a:r>
          </a:p>
          <a:p>
            <a:r>
              <a:rPr lang="ru-RU" dirty="0" smtClean="0">
                <a:latin typeface="Times New Roman" pitchFamily="18" charset="0"/>
                <a:cs typeface="Times New Roman" pitchFamily="18" charset="0"/>
              </a:rPr>
              <a:t>коррумпированное государство;</a:t>
            </a:r>
          </a:p>
          <a:p>
            <a:r>
              <a:rPr lang="ru-RU" dirty="0" smtClean="0">
                <a:latin typeface="Times New Roman" pitchFamily="18" charset="0"/>
                <a:cs typeface="Times New Roman" pitchFamily="18" charset="0"/>
              </a:rPr>
              <a:t>  непрофессионализм государственных политиков и их субъективные </a:t>
            </a:r>
          </a:p>
          <a:p>
            <a:r>
              <a:rPr lang="ru-RU" dirty="0" smtClean="0">
                <a:latin typeface="Times New Roman" pitchFamily="18" charset="0"/>
                <a:cs typeface="Times New Roman" pitchFamily="18" charset="0"/>
              </a:rPr>
              <a:t>ошибки и просчеты  в экономической политике, имеющие следствием развитие </a:t>
            </a:r>
          </a:p>
          <a:p>
            <a:r>
              <a:rPr lang="ru-RU" dirty="0" smtClean="0">
                <a:latin typeface="Times New Roman" pitchFamily="18" charset="0"/>
                <a:cs typeface="Times New Roman" pitchFamily="18" charset="0"/>
              </a:rPr>
              <a:t>вынужденной неформальной экономики. </a:t>
            </a:r>
          </a:p>
          <a:p>
            <a:r>
              <a:rPr lang="ru-RU" dirty="0" smtClean="0">
                <a:latin typeface="Times New Roman" pitchFamily="18" charset="0"/>
                <a:cs typeface="Times New Roman" pitchFamily="18" charset="0"/>
              </a:rPr>
              <a:t>         В целом  государственное воздействие  на теневую экономику  сочетает в </a:t>
            </a:r>
          </a:p>
          <a:p>
            <a:r>
              <a:rPr lang="ru-RU" dirty="0" smtClean="0">
                <a:latin typeface="Times New Roman" pitchFamily="18" charset="0"/>
                <a:cs typeface="Times New Roman" pitchFamily="18" charset="0"/>
              </a:rPr>
              <a:t>себе  элементы  регулирования  экономической  жизни  и  элементы  прямого </a:t>
            </a:r>
          </a:p>
          <a:p>
            <a:r>
              <a:rPr lang="ru-RU" dirty="0" smtClean="0">
                <a:latin typeface="Times New Roman" pitchFamily="18" charset="0"/>
                <a:cs typeface="Times New Roman" pitchFamily="18" charset="0"/>
              </a:rPr>
              <a:t>государственного  вмешательства  в  ее  теневую  составляющую.  Кроме  того </a:t>
            </a:r>
          </a:p>
          <a:p>
            <a:r>
              <a:rPr lang="ru-RU" dirty="0" smtClean="0">
                <a:latin typeface="Times New Roman" pitchFamily="18" charset="0"/>
                <a:cs typeface="Times New Roman" pitchFamily="18" charset="0"/>
              </a:rPr>
              <a:t>воздействие  включает  в  себя  не  только  прямые  действия  государства  по </a:t>
            </a:r>
          </a:p>
          <a:p>
            <a:r>
              <a:rPr lang="ru-RU" dirty="0" smtClean="0">
                <a:latin typeface="Times New Roman" pitchFamily="18" charset="0"/>
                <a:cs typeface="Times New Roman" pitchFamily="18" charset="0"/>
              </a:rPr>
              <a:t>отношению  к  теневой  экономике,  но  и  сотрудничество  с  институтами </a:t>
            </a:r>
          </a:p>
          <a:p>
            <a:r>
              <a:rPr lang="ru-RU" dirty="0" smtClean="0">
                <a:latin typeface="Times New Roman" pitchFamily="18" charset="0"/>
                <a:cs typeface="Times New Roman" pitchFamily="18" charset="0"/>
              </a:rPr>
              <a:t>гражданского общества. </a:t>
            </a:r>
          </a:p>
          <a:p>
            <a:r>
              <a:rPr lang="ru-RU" dirty="0" smtClean="0">
                <a:latin typeface="Times New Roman" pitchFamily="18" charset="0"/>
                <a:cs typeface="Times New Roman" pitchFamily="18" charset="0"/>
              </a:rPr>
              <a:t>          В  последнее  время  выделяется  несколько  основных  путей</a:t>
            </a:r>
          </a:p>
          <a:p>
            <a:r>
              <a:rPr lang="ru-RU" dirty="0" smtClean="0">
                <a:latin typeface="Times New Roman" pitchFamily="18" charset="0"/>
                <a:cs typeface="Times New Roman" pitchFamily="18" charset="0"/>
              </a:rPr>
              <a:t>государственного воздействия на теневую экономику, представленных на следующем рисунке:</a:t>
            </a:r>
            <a:endParaRPr lang="ru-RU" dirty="0"/>
          </a:p>
        </p:txBody>
      </p:sp>
      <p:sp>
        <p:nvSpPr>
          <p:cNvPr id="3" name="Номер слайда 2"/>
          <p:cNvSpPr>
            <a:spLocks noGrp="1"/>
          </p:cNvSpPr>
          <p:nvPr>
            <p:ph type="sldNum" sz="quarter" idx="12"/>
          </p:nvPr>
        </p:nvSpPr>
        <p:spPr/>
        <p:txBody>
          <a:bodyPr/>
          <a:lstStyle/>
          <a:p>
            <a:fld id="{725C68B6-61C2-468F-89AB-4B9F7531AA68}" type="slidenum">
              <a:rPr lang="ru-RU" smtClean="0"/>
              <a:pPr/>
              <a:t>31</a:t>
            </a:fld>
            <a:endParaRPr lang="ru-RU"/>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1524000" y="428604"/>
          <a:ext cx="6096000" cy="396240"/>
        </p:xfrm>
        <a:graphic>
          <a:graphicData uri="http://schemas.openxmlformats.org/drawingml/2006/table">
            <a:tbl>
              <a:tblPr firstRow="1" bandRow="1">
                <a:tableStyleId>{5C22544A-7EE6-4342-B048-85BDC9FD1C3A}</a:tableStyleId>
              </a:tblPr>
              <a:tblGrid>
                <a:gridCol w="6096000"/>
              </a:tblGrid>
              <a:tr h="357190">
                <a:tc>
                  <a:txBody>
                    <a:bodyPr/>
                    <a:lstStyle/>
                    <a:p>
                      <a:pPr algn="ctr"/>
                      <a:r>
                        <a:rPr lang="ru-RU" sz="2000" dirty="0" smtClean="0">
                          <a:latin typeface="Times New Roman" pitchFamily="18" charset="0"/>
                          <a:cs typeface="Times New Roman" pitchFamily="18" charset="0"/>
                        </a:rPr>
                        <a:t>Государственное воздействие</a:t>
                      </a:r>
                      <a:endParaRPr lang="ru-RU" sz="2000" dirty="0">
                        <a:latin typeface="Times New Roman" pitchFamily="18" charset="0"/>
                        <a:cs typeface="Times New Roman" pitchFamily="18" charset="0"/>
                      </a:endParaRPr>
                    </a:p>
                  </a:txBody>
                  <a:tcPr/>
                </a:tc>
              </a:tr>
            </a:tbl>
          </a:graphicData>
        </a:graphic>
      </p:graphicFrame>
      <p:graphicFrame>
        <p:nvGraphicFramePr>
          <p:cNvPr id="3" name="Таблица 2"/>
          <p:cNvGraphicFramePr>
            <a:graphicFrameLocks noGrp="1"/>
          </p:cNvGraphicFramePr>
          <p:nvPr/>
        </p:nvGraphicFramePr>
        <p:xfrm>
          <a:off x="571472" y="1397000"/>
          <a:ext cx="1928826" cy="1746248"/>
        </p:xfrm>
        <a:graphic>
          <a:graphicData uri="http://schemas.openxmlformats.org/drawingml/2006/table">
            <a:tbl>
              <a:tblPr firstRow="1" bandRow="1">
                <a:tableStyleId>{5C22544A-7EE6-4342-B048-85BDC9FD1C3A}</a:tableStyleId>
              </a:tblPr>
              <a:tblGrid>
                <a:gridCol w="1928826"/>
              </a:tblGrid>
              <a:tr h="1746248">
                <a:tc>
                  <a:txBody>
                    <a:bodyPr/>
                    <a:lstStyle/>
                    <a:p>
                      <a:r>
                        <a:rPr lang="ru-RU" dirty="0" smtClean="0"/>
                        <a:t>Государственная стратегия социально-экономического </a:t>
                      </a:r>
                    </a:p>
                    <a:p>
                      <a:r>
                        <a:rPr lang="ru-RU" dirty="0" smtClean="0"/>
                        <a:t>развития</a:t>
                      </a:r>
                      <a:endParaRPr lang="ru-RU" dirty="0"/>
                    </a:p>
                  </a:txBody>
                  <a:tcPr/>
                </a:tc>
              </a:tr>
            </a:tbl>
          </a:graphicData>
        </a:graphic>
      </p:graphicFrame>
      <p:graphicFrame>
        <p:nvGraphicFramePr>
          <p:cNvPr id="9" name="Таблица 8"/>
          <p:cNvGraphicFramePr>
            <a:graphicFrameLocks noGrp="1"/>
          </p:cNvGraphicFramePr>
          <p:nvPr/>
        </p:nvGraphicFramePr>
        <p:xfrm>
          <a:off x="2500298" y="1428736"/>
          <a:ext cx="5643602" cy="1188720"/>
        </p:xfrm>
        <a:graphic>
          <a:graphicData uri="http://schemas.openxmlformats.org/drawingml/2006/table">
            <a:tbl>
              <a:tblPr firstRow="1" bandRow="1">
                <a:tableStyleId>{5C22544A-7EE6-4342-B048-85BDC9FD1C3A}</a:tableStyleId>
              </a:tblPr>
              <a:tblGrid>
                <a:gridCol w="1811210"/>
                <a:gridCol w="1617814"/>
                <a:gridCol w="2214578"/>
              </a:tblGrid>
              <a:tr h="925832">
                <a:tc>
                  <a:txBody>
                    <a:bodyPr/>
                    <a:lstStyle/>
                    <a:p>
                      <a:r>
                        <a:rPr lang="ru-RU" dirty="0" smtClean="0"/>
                        <a:t>Социальная </a:t>
                      </a:r>
                    </a:p>
                    <a:p>
                      <a:r>
                        <a:rPr lang="ru-RU" dirty="0" smtClean="0"/>
                        <a:t>политика</a:t>
                      </a:r>
                      <a:endParaRPr lang="ru-RU" dirty="0"/>
                    </a:p>
                  </a:txBody>
                  <a:tcPr/>
                </a:tc>
                <a:tc>
                  <a:txBody>
                    <a:bodyPr/>
                    <a:lstStyle/>
                    <a:p>
                      <a:r>
                        <a:rPr lang="ru-RU" dirty="0" smtClean="0"/>
                        <a:t>Карательные </a:t>
                      </a:r>
                    </a:p>
                    <a:p>
                      <a:r>
                        <a:rPr lang="ru-RU" dirty="0" smtClean="0"/>
                        <a:t>санкции</a:t>
                      </a:r>
                      <a:endParaRPr lang="ru-RU" dirty="0"/>
                    </a:p>
                  </a:txBody>
                  <a:tcPr/>
                </a:tc>
                <a:tc>
                  <a:txBody>
                    <a:bodyPr/>
                    <a:lstStyle/>
                    <a:p>
                      <a:r>
                        <a:rPr lang="ru-RU" dirty="0" smtClean="0"/>
                        <a:t>Сотрудничество с </a:t>
                      </a:r>
                    </a:p>
                    <a:p>
                      <a:r>
                        <a:rPr lang="ru-RU" dirty="0" smtClean="0"/>
                        <a:t>институтами </a:t>
                      </a:r>
                    </a:p>
                    <a:p>
                      <a:r>
                        <a:rPr lang="ru-RU" dirty="0" smtClean="0"/>
                        <a:t>гражданского </a:t>
                      </a:r>
                    </a:p>
                    <a:p>
                      <a:r>
                        <a:rPr lang="ru-RU" dirty="0" smtClean="0"/>
                        <a:t>обществ</a:t>
                      </a:r>
                      <a:endParaRPr lang="ru-RU" dirty="0"/>
                    </a:p>
                  </a:txBody>
                  <a:tcPr/>
                </a:tc>
              </a:tr>
            </a:tbl>
          </a:graphicData>
        </a:graphic>
      </p:graphicFrame>
      <p:graphicFrame>
        <p:nvGraphicFramePr>
          <p:cNvPr id="10" name="Таблица 9"/>
          <p:cNvGraphicFramePr>
            <a:graphicFrameLocks noGrp="1"/>
          </p:cNvGraphicFramePr>
          <p:nvPr/>
        </p:nvGraphicFramePr>
        <p:xfrm>
          <a:off x="571472" y="3357562"/>
          <a:ext cx="7929620" cy="1188720"/>
        </p:xfrm>
        <a:graphic>
          <a:graphicData uri="http://schemas.openxmlformats.org/drawingml/2006/table">
            <a:tbl>
              <a:tblPr firstRow="1" bandRow="1">
                <a:tableStyleId>{5C22544A-7EE6-4342-B048-85BDC9FD1C3A}</a:tableStyleId>
              </a:tblPr>
              <a:tblGrid>
                <a:gridCol w="1982405"/>
                <a:gridCol w="1803809"/>
                <a:gridCol w="1928826"/>
                <a:gridCol w="2214580"/>
              </a:tblGrid>
              <a:tr h="1071570">
                <a:tc>
                  <a:txBody>
                    <a:bodyPr/>
                    <a:lstStyle/>
                    <a:p>
                      <a:pPr algn="ctr"/>
                      <a:r>
                        <a:rPr lang="ru-RU" dirty="0" smtClean="0"/>
                        <a:t>Законодательная </a:t>
                      </a:r>
                    </a:p>
                    <a:p>
                      <a:pPr algn="ctr"/>
                      <a:r>
                        <a:rPr lang="ru-RU" dirty="0" smtClean="0"/>
                        <a:t>база</a:t>
                      </a:r>
                      <a:endParaRPr lang="ru-RU" dirty="0"/>
                    </a:p>
                  </a:txBody>
                  <a:tcPr/>
                </a:tc>
                <a:tc>
                  <a:txBody>
                    <a:bodyPr/>
                    <a:lstStyle/>
                    <a:p>
                      <a:r>
                        <a:rPr lang="ru-RU" dirty="0" smtClean="0"/>
                        <a:t>Отношения с </a:t>
                      </a:r>
                    </a:p>
                    <a:p>
                      <a:r>
                        <a:rPr lang="ru-RU" dirty="0" smtClean="0"/>
                        <a:t>бизнесом</a:t>
                      </a:r>
                      <a:endParaRPr lang="ru-RU" dirty="0"/>
                    </a:p>
                  </a:txBody>
                  <a:tcPr/>
                </a:tc>
                <a:tc>
                  <a:txBody>
                    <a:bodyPr/>
                    <a:lstStyle/>
                    <a:p>
                      <a:r>
                        <a:rPr lang="ru-RU" dirty="0" smtClean="0"/>
                        <a:t>Воспитательная </a:t>
                      </a:r>
                    </a:p>
                    <a:p>
                      <a:r>
                        <a:rPr lang="ru-RU" dirty="0" smtClean="0"/>
                        <a:t>политика</a:t>
                      </a:r>
                    </a:p>
                  </a:txBody>
                  <a:tcPr/>
                </a:tc>
                <a:tc>
                  <a:txBody>
                    <a:bodyPr/>
                    <a:lstStyle/>
                    <a:p>
                      <a:r>
                        <a:rPr lang="ru-RU" dirty="0" smtClean="0"/>
                        <a:t>Сотрудничество с </a:t>
                      </a:r>
                    </a:p>
                    <a:p>
                      <a:r>
                        <a:rPr lang="ru-RU" dirty="0" smtClean="0"/>
                        <a:t>международными </a:t>
                      </a:r>
                    </a:p>
                    <a:p>
                      <a:r>
                        <a:rPr lang="ru-RU" dirty="0" smtClean="0"/>
                        <a:t>организациями</a:t>
                      </a:r>
                    </a:p>
                    <a:p>
                      <a:endParaRPr lang="ru-RU" dirty="0"/>
                    </a:p>
                  </a:txBody>
                  <a:tcPr/>
                </a:tc>
              </a:tr>
            </a:tbl>
          </a:graphicData>
        </a:graphic>
      </p:graphicFrame>
      <p:graphicFrame>
        <p:nvGraphicFramePr>
          <p:cNvPr id="11" name="Таблица 10"/>
          <p:cNvGraphicFramePr>
            <a:graphicFrameLocks noGrp="1"/>
          </p:cNvGraphicFramePr>
          <p:nvPr/>
        </p:nvGraphicFramePr>
        <p:xfrm>
          <a:off x="1524000" y="4929198"/>
          <a:ext cx="6096000" cy="571504"/>
        </p:xfrm>
        <a:graphic>
          <a:graphicData uri="http://schemas.openxmlformats.org/drawingml/2006/table">
            <a:tbl>
              <a:tblPr firstRow="1" bandRow="1">
                <a:tableStyleId>{5C22544A-7EE6-4342-B048-85BDC9FD1C3A}</a:tableStyleId>
              </a:tblPr>
              <a:tblGrid>
                <a:gridCol w="6096000"/>
              </a:tblGrid>
              <a:tr h="571504">
                <a:tc>
                  <a:txBody>
                    <a:bodyPr/>
                    <a:lstStyle/>
                    <a:p>
                      <a:pPr algn="ctr"/>
                      <a:r>
                        <a:rPr lang="ru-RU" sz="2000" dirty="0" smtClean="0">
                          <a:latin typeface="Times New Roman" pitchFamily="18" charset="0"/>
                          <a:cs typeface="Times New Roman" pitchFamily="18" charset="0"/>
                        </a:rPr>
                        <a:t>Теневая экономика </a:t>
                      </a:r>
                      <a:endParaRPr lang="ru-RU" sz="2000" dirty="0">
                        <a:latin typeface="Times New Roman" pitchFamily="18" charset="0"/>
                        <a:cs typeface="Times New Roman" pitchFamily="18" charset="0"/>
                      </a:endParaRPr>
                    </a:p>
                  </a:txBody>
                  <a:tcPr/>
                </a:tc>
              </a:tr>
            </a:tbl>
          </a:graphicData>
        </a:graphic>
      </p:graphicFrame>
      <p:sp>
        <p:nvSpPr>
          <p:cNvPr id="12" name="Прямоугольник 11"/>
          <p:cNvSpPr/>
          <p:nvPr/>
        </p:nvSpPr>
        <p:spPr>
          <a:xfrm>
            <a:off x="1285852" y="5691156"/>
            <a:ext cx="6929486" cy="369332"/>
          </a:xfrm>
          <a:prstGeom prst="rect">
            <a:avLst/>
          </a:prstGeom>
        </p:spPr>
        <p:txBody>
          <a:bodyPr wrap="square">
            <a:spAutoFit/>
          </a:bodyPr>
          <a:lstStyle/>
          <a:p>
            <a:r>
              <a:rPr lang="ru-RU" b="1" dirty="0" smtClean="0"/>
              <a:t>Рис.  Воздействие государства на теневую экономику</a:t>
            </a:r>
            <a:endParaRPr lang="ru-RU" b="1" dirty="0"/>
          </a:p>
        </p:txBody>
      </p:sp>
      <p:sp>
        <p:nvSpPr>
          <p:cNvPr id="8" name="Номер слайда 7"/>
          <p:cNvSpPr>
            <a:spLocks noGrp="1"/>
          </p:cNvSpPr>
          <p:nvPr>
            <p:ph type="sldNum" sz="quarter" idx="12"/>
          </p:nvPr>
        </p:nvSpPr>
        <p:spPr/>
        <p:txBody>
          <a:bodyPr/>
          <a:lstStyle/>
          <a:p>
            <a:fld id="{725C68B6-61C2-468F-89AB-4B9F7531AA68}" type="slidenum">
              <a:rPr lang="ru-RU" smtClean="0"/>
              <a:pPr/>
              <a:t>32</a:t>
            </a:fld>
            <a:endParaRPr lang="ru-RU"/>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20" y="142853"/>
            <a:ext cx="8643998" cy="6509474"/>
          </a:xfrm>
          <a:prstGeom prst="rect">
            <a:avLst/>
          </a:prstGeom>
        </p:spPr>
        <p:txBody>
          <a:bodyPr wrap="square">
            <a:spAutoFit/>
          </a:bodyPr>
          <a:lstStyle/>
          <a:p>
            <a:r>
              <a:rPr lang="ru-RU" sz="1700"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В Казахстане  борьба с теневым бизнесом рассматривается как важнейший фактор обеспечения экономической безопасности. Работа по противодействию его пагубного  влияния на экономическое развитие страны ведётся на системной основе. Среди принятых мер можно отметить: </a:t>
            </a:r>
          </a:p>
          <a:p>
            <a:pPr marL="342900" indent="-342900">
              <a:buFont typeface="+mj-lt"/>
              <a:buAutoNum type="arabicPeriod"/>
            </a:pPr>
            <a:r>
              <a:rPr lang="ru-RU" sz="2000" dirty="0" smtClean="0">
                <a:latin typeface="Times New Roman" pitchFamily="18" charset="0"/>
                <a:cs typeface="Times New Roman" pitchFamily="18" charset="0"/>
              </a:rPr>
              <a:t>Программу "Основные направления экономической политики и организационных мер по сокращению размеров теневой экономики в Республике Казахстан на 2005-2010 годы». Постановление Правительства Республики Казахстан от 30 сентября 2005 года N 969; </a:t>
            </a:r>
          </a:p>
          <a:p>
            <a:pPr marL="342900" indent="-342900">
              <a:buFont typeface="+mj-lt"/>
              <a:buAutoNum type="arabicPeriod"/>
            </a:pPr>
            <a:r>
              <a:rPr lang="ru-RU" sz="2000" dirty="0" smtClean="0">
                <a:latin typeface="Times New Roman" pitchFamily="18" charset="0"/>
                <a:cs typeface="Times New Roman" pitchFamily="18" charset="0"/>
              </a:rPr>
              <a:t>Закон РК от 18 ноября 2015 года О </a:t>
            </a:r>
            <a:r>
              <a:rPr lang="ru-RU" sz="2000" b="1" dirty="0" smtClean="0">
                <a:latin typeface="Times New Roman" pitchFamily="18" charset="0"/>
                <a:cs typeface="Times New Roman" pitchFamily="18" charset="0"/>
              </a:rPr>
              <a:t>противодействии коррупции;</a:t>
            </a:r>
          </a:p>
          <a:p>
            <a:pPr marL="342900" indent="-342900">
              <a:buFont typeface="+mj-lt"/>
              <a:buAutoNum type="arabicPeriod"/>
            </a:pP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Антикоррупционная</a:t>
            </a:r>
            <a:r>
              <a:rPr lang="ru-RU" sz="2000" dirty="0" smtClean="0">
                <a:latin typeface="Times New Roman" pitchFamily="18" charset="0"/>
                <a:cs typeface="Times New Roman" pitchFamily="18" charset="0"/>
              </a:rPr>
              <a:t> стратегия Республики Казахстана. Утверждена Указом Президента Республики Казахстан от 26 декабря 2014 года № 986. </a:t>
            </a:r>
          </a:p>
          <a:p>
            <a:pPr marL="342900" indent="-342900">
              <a:buFont typeface="+mj-lt"/>
              <a:buAutoNum type="arabicPeriod"/>
            </a:pPr>
            <a:r>
              <a:rPr lang="ru-RU" sz="2000" dirty="0" smtClean="0">
                <a:latin typeface="Times New Roman" pitchFamily="18" charset="0"/>
                <a:cs typeface="Times New Roman" pitchFamily="18" charset="0"/>
              </a:rPr>
              <a:t>Об утверждении Плана мероприятий по противодействию теневой экономике на 2019 - 2021 годы и внесении изменений в постановление Правительства Республики Казахстан от 31 мая 2018 года № 309 «Об утверждении Плана мероприятий на 2018 - 2020 годы по реализации </a:t>
            </a:r>
            <a:r>
              <a:rPr lang="ru-RU" sz="2000" dirty="0" err="1" smtClean="0">
                <a:latin typeface="Times New Roman" pitchFamily="18" charset="0"/>
                <a:cs typeface="Times New Roman" pitchFamily="18" charset="0"/>
              </a:rPr>
              <a:t>Антикоррупционной</a:t>
            </a:r>
            <a:r>
              <a:rPr lang="ru-RU" sz="2000" dirty="0" smtClean="0">
                <a:latin typeface="Times New Roman" pitchFamily="18" charset="0"/>
                <a:cs typeface="Times New Roman" pitchFamily="18" charset="0"/>
              </a:rPr>
              <a:t> стратегии Республики Казахстан на 2015 - 2025 годы и противодействию теневой экономике».Постановление Правительства от 29 декабря 2018 года № 921</a:t>
            </a:r>
          </a:p>
          <a:p>
            <a:endParaRPr lang="ru-RU" sz="1700" dirty="0" smtClean="0">
              <a:latin typeface="Times New Roman" pitchFamily="18" charset="0"/>
              <a:cs typeface="Times New Roman" pitchFamily="18" charset="0"/>
            </a:endParaRPr>
          </a:p>
          <a:p>
            <a:endParaRPr lang="ru-RU" sz="2000" dirty="0" smtClean="0">
              <a:latin typeface="Times New Roman" pitchFamily="18" charset="0"/>
              <a:cs typeface="Times New Roman" pitchFamily="18" charset="0"/>
            </a:endParaRPr>
          </a:p>
          <a:p>
            <a:endParaRPr lang="ru-RU" sz="2000" dirty="0">
              <a:latin typeface="Times New Roman" pitchFamily="18" charset="0"/>
              <a:cs typeface="Times New Roman" pitchFamily="18" charset="0"/>
            </a:endParaRPr>
          </a:p>
        </p:txBody>
      </p:sp>
      <p:sp>
        <p:nvSpPr>
          <p:cNvPr id="5" name="Номер слайда 4"/>
          <p:cNvSpPr>
            <a:spLocks noGrp="1"/>
          </p:cNvSpPr>
          <p:nvPr>
            <p:ph type="sldNum" sz="quarter" idx="12"/>
          </p:nvPr>
        </p:nvSpPr>
        <p:spPr/>
        <p:txBody>
          <a:bodyPr/>
          <a:lstStyle/>
          <a:p>
            <a:fld id="{725C68B6-61C2-468F-89AB-4B9F7531AA68}" type="slidenum">
              <a:rPr lang="ru-RU" smtClean="0"/>
              <a:pPr/>
              <a:t>33</a:t>
            </a:fld>
            <a:endParaRPr lang="ru-RU"/>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4282" y="428604"/>
            <a:ext cx="8501122" cy="5632311"/>
          </a:xfrm>
          <a:prstGeom prst="rect">
            <a:avLst/>
          </a:prstGeom>
        </p:spPr>
        <p:txBody>
          <a:bodyPr wrap="square">
            <a:spAutoFit/>
          </a:bodyPr>
          <a:lstStyle/>
          <a:p>
            <a:r>
              <a:rPr lang="ru-RU" b="1" dirty="0" smtClean="0">
                <a:latin typeface="Times New Roman" pitchFamily="18" charset="0"/>
                <a:cs typeface="Times New Roman" pitchFamily="18" charset="0"/>
              </a:rPr>
              <a:t>Список рекомендуемой литературы по теме </a:t>
            </a:r>
          </a:p>
          <a:p>
            <a:endParaRPr lang="ru-RU" b="1" dirty="0" smtClean="0">
              <a:latin typeface="Times New Roman" pitchFamily="18" charset="0"/>
              <a:cs typeface="Times New Roman" pitchFamily="18" charset="0"/>
            </a:endParaRPr>
          </a:p>
          <a:p>
            <a:pPr marL="342900" indent="-342900" fontAlgn="base">
              <a:buFont typeface="+mj-lt"/>
              <a:buAutoNum type="arabicPeriod"/>
            </a:pPr>
            <a:r>
              <a:rPr lang="ru-RU" dirty="0" smtClean="0">
                <a:latin typeface="Times New Roman" pitchFamily="18" charset="0"/>
                <a:cs typeface="Times New Roman" pitchFamily="18" charset="0"/>
              </a:rPr>
              <a:t>О противодействии коррупции. Закон Республики Казахстан от 18 ноября 2015 года № 410-V ЗРК.</a:t>
            </a:r>
          </a:p>
          <a:p>
            <a:pPr marL="342900" indent="-342900">
              <a:buFont typeface="+mj-lt"/>
              <a:buAutoNum type="arabicPeriod"/>
            </a:pPr>
            <a:r>
              <a:rPr lang="ru-RU" dirty="0" smtClean="0">
                <a:latin typeface="Times New Roman" pitchFamily="18" charset="0"/>
                <a:cs typeface="Times New Roman" pitchFamily="18" charset="0"/>
              </a:rPr>
              <a:t>Токаев К.-Ж. Конструктивный общественный диалог – основа стабильности и процветания Казахстана. Послание народу Казахстана. - </a:t>
            </a:r>
            <a:r>
              <a:rPr lang="en-US" dirty="0" smtClean="0">
                <a:latin typeface="Times New Roman" pitchFamily="18" charset="0"/>
                <a:cs typeface="Times New Roman" pitchFamily="18" charset="0"/>
                <a:hlinkClick r:id="rId2"/>
              </a:rPr>
              <a:t>https://www.akorda.kz/</a:t>
            </a:r>
            <a:endParaRPr lang="ru-RU" dirty="0" smtClean="0">
              <a:latin typeface="Times New Roman" pitchFamily="18" charset="0"/>
              <a:cs typeface="Times New Roman" pitchFamily="18" charset="0"/>
            </a:endParaRPr>
          </a:p>
          <a:p>
            <a:pPr marL="342900" indent="-342900">
              <a:buFont typeface="+mj-lt"/>
              <a:buAutoNum type="arabicPeriod"/>
            </a:pPr>
            <a:r>
              <a:rPr lang="ru-RU" dirty="0" err="1" smtClean="0">
                <a:latin typeface="Times New Roman" pitchFamily="18" charset="0"/>
                <a:cs typeface="Times New Roman" pitchFamily="18" charset="0"/>
              </a:rPr>
              <a:t>Антикоррупционная</a:t>
            </a:r>
            <a:r>
              <a:rPr lang="ru-RU" dirty="0" smtClean="0">
                <a:latin typeface="Times New Roman" pitchFamily="18" charset="0"/>
                <a:cs typeface="Times New Roman" pitchFamily="18" charset="0"/>
              </a:rPr>
              <a:t> стратегия Республики Казахстана. Утверждена Указом Президента Республики Казахстан от 26 декабря 2014 года № 986. </a:t>
            </a:r>
            <a:r>
              <a:rPr lang="en-US" dirty="0" smtClean="0">
                <a:latin typeface="Times New Roman" pitchFamily="18" charset="0"/>
                <a:cs typeface="Times New Roman" pitchFamily="18" charset="0"/>
                <a:hlinkClick r:id="rId3"/>
              </a:rPr>
              <a:t>http://www.cmrp.kz/images/stories/Korrup/Strategiya.pdf </a:t>
            </a:r>
            <a:endParaRPr lang="ru-RU" dirty="0" smtClean="0">
              <a:latin typeface="Times New Roman" pitchFamily="18" charset="0"/>
              <a:cs typeface="Times New Roman" pitchFamily="18" charset="0"/>
            </a:endParaRPr>
          </a:p>
          <a:p>
            <a:pPr marL="342900" indent="-342900">
              <a:buFont typeface="+mj-lt"/>
              <a:buAutoNum type="arabicPeriod"/>
            </a:pPr>
            <a:r>
              <a:rPr lang="ru-RU" dirty="0" smtClean="0">
                <a:latin typeface="Times New Roman" pitchFamily="18" charset="0"/>
                <a:cs typeface="Times New Roman" pitchFamily="18" charset="0"/>
              </a:rPr>
              <a:t>Об утверждении Плана мероприятий по противодействию теневой экономике на 2019 - 2021 годы и внесении изменений в постановление Правительства Республики Казахстан от 31 мая 2018 года № 309 «Об утверждении Плана мероприятий на 2018 - 2020 годы по реализации </a:t>
            </a:r>
            <a:r>
              <a:rPr lang="ru-RU" dirty="0" err="1" smtClean="0">
                <a:latin typeface="Times New Roman" pitchFamily="18" charset="0"/>
                <a:cs typeface="Times New Roman" pitchFamily="18" charset="0"/>
              </a:rPr>
              <a:t>Антикоррупционной</a:t>
            </a:r>
            <a:r>
              <a:rPr lang="ru-RU" dirty="0" smtClean="0">
                <a:latin typeface="Times New Roman" pitchFamily="18" charset="0"/>
                <a:cs typeface="Times New Roman" pitchFamily="18" charset="0"/>
              </a:rPr>
              <a:t> стратегии Республики Казахстан на 2015 - 2025 годы и противодействию теневой экономике».</a:t>
            </a:r>
            <a:r>
              <a:rPr lang="en-US" dirty="0" smtClean="0">
                <a:latin typeface="Times New Roman" pitchFamily="18" charset="0"/>
                <a:cs typeface="Times New Roman" pitchFamily="18" charset="0"/>
                <a:hlinkClick r:id="rId4"/>
              </a:rPr>
              <a:t> https://cdb.kz/sistema/pravovaya-baza/ob</a:t>
            </a:r>
            <a:endParaRPr lang="ru-RU" dirty="0" smtClean="0">
              <a:latin typeface="Times New Roman" pitchFamily="18" charset="0"/>
              <a:cs typeface="Times New Roman" pitchFamily="18" charset="0"/>
            </a:endParaRPr>
          </a:p>
          <a:p>
            <a:pPr marL="342900" indent="-342900">
              <a:buFont typeface="+mj-lt"/>
              <a:buAutoNum type="arabicPeriod"/>
            </a:pPr>
            <a:r>
              <a:rPr lang="ru-RU" dirty="0" smtClean="0">
                <a:latin typeface="Times New Roman" pitchFamily="18" charset="0"/>
                <a:cs typeface="Times New Roman" pitchFamily="18" charset="0"/>
              </a:rPr>
              <a:t>Е.Б. Голованов. </a:t>
            </a:r>
            <a:r>
              <a:rPr lang="ru-RU" dirty="0" err="1" smtClean="0">
                <a:latin typeface="Times New Roman" pitchFamily="18" charset="0"/>
                <a:cs typeface="Times New Roman" pitchFamily="18" charset="0"/>
              </a:rPr>
              <a:t>Теневаая</a:t>
            </a:r>
            <a:r>
              <a:rPr lang="ru-RU" dirty="0" smtClean="0">
                <a:latin typeface="Times New Roman" pitchFamily="18" charset="0"/>
                <a:cs typeface="Times New Roman" pitchFamily="18" charset="0"/>
              </a:rPr>
              <a:t> экономика. Конспект лекций. Челябинск, 2015</a:t>
            </a:r>
          </a:p>
          <a:p>
            <a:pPr marL="342900" indent="-342900">
              <a:buFont typeface="+mj-lt"/>
              <a:buAutoNum type="arabicPeriod"/>
            </a:pP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Юнева</a:t>
            </a:r>
            <a:r>
              <a:rPr lang="ru-RU" dirty="0" smtClean="0">
                <a:latin typeface="Times New Roman" pitchFamily="18" charset="0"/>
                <a:cs typeface="Times New Roman" pitchFamily="18" charset="0"/>
              </a:rPr>
              <a:t> Е. А. , И. А. Авдеева, Методы борьбы с теневой экономики в странах ЕС. Вестник СГСЭУ. 2018. №2 </a:t>
            </a:r>
          </a:p>
          <a:p>
            <a:pPr marL="342900" indent="-342900">
              <a:buFont typeface="+mj-lt"/>
              <a:buAutoNum type="arabicPeriod"/>
            </a:pPr>
            <a:r>
              <a:rPr lang="ru-RU" dirty="0" smtClean="0">
                <a:latin typeface="Times New Roman" pitchFamily="18" charset="0"/>
                <a:cs typeface="Times New Roman" pitchFamily="18" charset="0"/>
              </a:rPr>
              <a:t>Наумов Ю.Г., </a:t>
            </a:r>
            <a:r>
              <a:rPr lang="ru-RU" dirty="0" err="1" smtClean="0">
                <a:latin typeface="Times New Roman" pitchFamily="18" charset="0"/>
                <a:cs typeface="Times New Roman" pitchFamily="18" charset="0"/>
              </a:rPr>
              <a:t>Латов</a:t>
            </a:r>
            <a:r>
              <a:rPr lang="ru-RU" dirty="0" smtClean="0">
                <a:latin typeface="Times New Roman" pitchFamily="18" charset="0"/>
                <a:cs typeface="Times New Roman" pitchFamily="18" charset="0"/>
              </a:rPr>
              <a:t> Ю.В. Экономическая безопасность и </a:t>
            </a:r>
            <a:r>
              <a:rPr lang="ru-RU" smtClean="0">
                <a:latin typeface="Times New Roman" pitchFamily="18" charset="0"/>
                <a:cs typeface="Times New Roman" pitchFamily="18" charset="0"/>
              </a:rPr>
              <a:t>теневая экономика</a:t>
            </a:r>
            <a:r>
              <a:rPr lang="ru-RU" dirty="0" smtClean="0">
                <a:latin typeface="Times New Roman" pitchFamily="18" charset="0"/>
                <a:cs typeface="Times New Roman" pitchFamily="18" charset="0"/>
              </a:rPr>
              <a:t>. Учебник. М.: Академия управления МВД России, 2016. – 246 с.</a:t>
            </a:r>
            <a:endParaRPr lang="ru-RU" dirty="0">
              <a:latin typeface="Times New Roman" pitchFamily="18" charset="0"/>
              <a:cs typeface="Times New Roman" pitchFamily="18" charset="0"/>
            </a:endParaRPr>
          </a:p>
        </p:txBody>
      </p:sp>
      <p:sp>
        <p:nvSpPr>
          <p:cNvPr id="3" name="Номер слайда 2"/>
          <p:cNvSpPr>
            <a:spLocks noGrp="1"/>
          </p:cNvSpPr>
          <p:nvPr>
            <p:ph type="sldNum" sz="quarter" idx="12"/>
          </p:nvPr>
        </p:nvSpPr>
        <p:spPr/>
        <p:txBody>
          <a:bodyPr/>
          <a:lstStyle/>
          <a:p>
            <a:fld id="{725C68B6-61C2-468F-89AB-4B9F7531AA68}" type="slidenum">
              <a:rPr lang="ru-RU" smtClean="0"/>
              <a:pPr/>
              <a:t>34</a:t>
            </a:fld>
            <a:endParaRPr lang="ru-RU"/>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28596" y="474345"/>
            <a:ext cx="8429684" cy="5632311"/>
          </a:xfrm>
          <a:prstGeom prst="rect">
            <a:avLst/>
          </a:prstGeom>
        </p:spPr>
        <p:txBody>
          <a:bodyPr wrap="square">
            <a:spAutoFit/>
          </a:bodyPr>
          <a:lstStyle/>
          <a:p>
            <a:r>
              <a:rPr lang="ru-RU" sz="2000" dirty="0" smtClean="0">
                <a:latin typeface="Times New Roman" pitchFamily="18" charset="0"/>
                <a:cs typeface="Times New Roman" pitchFamily="18" charset="0"/>
              </a:rPr>
              <a:t>        Во  второй  половине  1970-х  —  начале  1980-х  годов  ученые  и </a:t>
            </a:r>
          </a:p>
          <a:p>
            <a:r>
              <a:rPr lang="ru-RU" sz="2000" dirty="0" smtClean="0">
                <a:latin typeface="Times New Roman" pitchFamily="18" charset="0"/>
                <a:cs typeface="Times New Roman" pitchFamily="18" charset="0"/>
              </a:rPr>
              <a:t>политики  в  развитых  странах  Запада  стали  осознавать,  что  реальная </a:t>
            </a:r>
          </a:p>
          <a:p>
            <a:r>
              <a:rPr lang="ru-RU" sz="2000" dirty="0" smtClean="0">
                <a:latin typeface="Times New Roman" pitchFamily="18" charset="0"/>
                <a:cs typeface="Times New Roman" pitchFamily="18" charset="0"/>
              </a:rPr>
              <a:t>экономическая  активность  выше  той,  что  регистрируется  официально. </a:t>
            </a:r>
          </a:p>
          <a:p>
            <a:r>
              <a:rPr lang="ru-RU" sz="2000" dirty="0" smtClean="0">
                <a:latin typeface="Times New Roman" pitchFamily="18" charset="0"/>
                <a:cs typeface="Times New Roman" pitchFamily="18" charset="0"/>
              </a:rPr>
              <a:t>Одна  из  первых  оценок  теневой  экономики  США  в  треть  официального ВВП, сделанная Э. </a:t>
            </a:r>
            <a:r>
              <a:rPr lang="ru-RU" sz="2000" dirty="0" err="1" smtClean="0">
                <a:latin typeface="Times New Roman" pitchFamily="18" charset="0"/>
                <a:cs typeface="Times New Roman" pitchFamily="18" charset="0"/>
              </a:rPr>
              <a:t>Фейгом</a:t>
            </a:r>
            <a:r>
              <a:rPr lang="ru-RU" sz="2000" dirty="0" smtClean="0">
                <a:latin typeface="Times New Roman" pitchFamily="18" charset="0"/>
                <a:cs typeface="Times New Roman" pitchFamily="18" charset="0"/>
              </a:rPr>
              <a:t> в конце 70-х, вызвала столь сильный резонанс, что  этому  вопросу  было  посвящено  специальное  слушание Экономического комитета Конгресса США. </a:t>
            </a:r>
          </a:p>
          <a:p>
            <a:r>
              <a:rPr lang="ru-RU" sz="2000" dirty="0" smtClean="0">
                <a:latin typeface="Times New Roman" pitchFamily="18" charset="0"/>
                <a:cs typeface="Times New Roman" pitchFamily="18" charset="0"/>
              </a:rPr>
              <a:t>        В  1991  г.  в  Женеве  прошла  конференция  европейских  статистиков, посвященных  скрытой  и  неформальной  экономике.  По  ее  материалам опубликовано специальное руководство по статистике теневой экономики в странах с рыночной системой хозяйствования.</a:t>
            </a:r>
          </a:p>
          <a:p>
            <a:r>
              <a:rPr lang="ru-RU" sz="2000" dirty="0" smtClean="0">
                <a:latin typeface="Times New Roman" pitchFamily="18" charset="0"/>
                <a:cs typeface="Times New Roman" pitchFamily="18" charset="0"/>
              </a:rPr>
              <a:t>         Таким  образом,  сегодня  ученые  убедились  в  том,  что  теневая экономическая  деятельность  (хотя  и  в  разных  формах  и  масштабах) присутствует  везде  —  на  Юге  и  на  Севере,  на  Западе  и  на  Востоке.  Она присутствует  также  во  всех  типах  хозяйственных  систем:  рыночной, плановой, переходной. Ее история отнюдь не ограничивается эпохой:  теневые  экономические  структуры  существовали  в </a:t>
            </a:r>
          </a:p>
          <a:p>
            <a:r>
              <a:rPr lang="ru-RU" sz="2000" dirty="0" err="1" smtClean="0">
                <a:latin typeface="Times New Roman" pitchFamily="18" charset="0"/>
                <a:cs typeface="Times New Roman" pitchFamily="18" charset="0"/>
              </a:rPr>
              <a:t>доиндустриальных</a:t>
            </a:r>
            <a:r>
              <a:rPr lang="ru-RU" sz="2000" dirty="0" smtClean="0">
                <a:latin typeface="Times New Roman" pitchFamily="18" charset="0"/>
                <a:cs typeface="Times New Roman" pitchFamily="18" charset="0"/>
              </a:rPr>
              <a:t> обществах и вряд ли исчезнут в будущем.</a:t>
            </a:r>
            <a:endParaRPr lang="ru-RU" sz="2000" dirty="0">
              <a:latin typeface="Times New Roman" pitchFamily="18" charset="0"/>
              <a:cs typeface="Times New Roman" pitchFamily="18" charset="0"/>
            </a:endParaRPr>
          </a:p>
        </p:txBody>
      </p:sp>
      <p:sp>
        <p:nvSpPr>
          <p:cNvPr id="3" name="Номер слайда 2"/>
          <p:cNvSpPr>
            <a:spLocks noGrp="1"/>
          </p:cNvSpPr>
          <p:nvPr>
            <p:ph type="sldNum" sz="quarter" idx="12"/>
          </p:nvPr>
        </p:nvSpPr>
        <p:spPr/>
        <p:txBody>
          <a:bodyPr/>
          <a:lstStyle/>
          <a:p>
            <a:fld id="{725C68B6-61C2-468F-89AB-4B9F7531AA68}" type="slidenum">
              <a:rPr lang="ru-RU" smtClean="0"/>
              <a:pPr/>
              <a:t>4</a:t>
            </a:fld>
            <a:endParaRPr lang="ru-RU"/>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357158" y="428604"/>
            <a:ext cx="8501122" cy="5632311"/>
          </a:xfrm>
          <a:prstGeom prst="rect">
            <a:avLst/>
          </a:prstGeom>
        </p:spPr>
        <p:txBody>
          <a:bodyPr wrap="square">
            <a:spAutoFit/>
          </a:bodyPr>
          <a:lstStyle/>
          <a:p>
            <a:pPr fontAlgn="auto">
              <a:spcBef>
                <a:spcPts val="0"/>
              </a:spcBef>
              <a:spcAft>
                <a:spcPts val="0"/>
              </a:spcAft>
              <a:defRPr/>
            </a:pPr>
            <a:r>
              <a:rPr lang="ru-RU" sz="2000" dirty="0" smtClean="0">
                <a:latin typeface="Times New Roman" pitchFamily="18" charset="0"/>
                <a:cs typeface="Times New Roman" pitchFamily="18" charset="0"/>
              </a:rPr>
              <a:t>Теневая экономика - это экономическая деятельность, противоречащая действующему законодательству, </a:t>
            </a:r>
            <a:r>
              <a:rPr lang="ru-RU" sz="2000" dirty="0" err="1" smtClean="0">
                <a:latin typeface="Times New Roman" pitchFamily="18" charset="0"/>
                <a:cs typeface="Times New Roman" pitchFamily="18" charset="0"/>
              </a:rPr>
              <a:t>неучитываемые</a:t>
            </a:r>
            <a:r>
              <a:rPr lang="ru-RU" sz="2000" dirty="0" smtClean="0">
                <a:latin typeface="Times New Roman" pitchFamily="18" charset="0"/>
                <a:cs typeface="Times New Roman" pitchFamily="18" charset="0"/>
              </a:rPr>
              <a:t> официальной статистикой и неконтролируемые обществом производство, распределение, обмен и потребление материальных ресурсов, денежных средств, различных благ. </a:t>
            </a:r>
          </a:p>
          <a:p>
            <a:pPr fontAlgn="auto">
              <a:spcBef>
                <a:spcPts val="0"/>
              </a:spcBef>
              <a:spcAft>
                <a:spcPts val="0"/>
              </a:spcAft>
              <a:defRPr/>
            </a:pPr>
            <a:endParaRPr lang="ru-RU" sz="2000" dirty="0" smtClean="0">
              <a:latin typeface="Times New Roman" pitchFamily="18" charset="0"/>
              <a:cs typeface="Times New Roman" pitchFamily="18" charset="0"/>
            </a:endParaRPr>
          </a:p>
          <a:p>
            <a:pPr fontAlgn="auto">
              <a:spcBef>
                <a:spcPts val="0"/>
              </a:spcBef>
              <a:spcAft>
                <a:spcPts val="0"/>
              </a:spcAft>
              <a:defRPr/>
            </a:pPr>
            <a:endParaRPr lang="ru-RU" sz="2000" dirty="0" smtClean="0">
              <a:latin typeface="Times New Roman" pitchFamily="18" charset="0"/>
              <a:cs typeface="Times New Roman" pitchFamily="18" charset="0"/>
            </a:endParaRPr>
          </a:p>
          <a:p>
            <a:pPr fontAlgn="auto">
              <a:spcBef>
                <a:spcPts val="0"/>
              </a:spcBef>
              <a:spcAft>
                <a:spcPts val="0"/>
              </a:spcAft>
              <a:defRPr/>
            </a:pPr>
            <a:r>
              <a:rPr lang="ru-RU" sz="2000" dirty="0" smtClean="0">
                <a:latin typeface="Times New Roman" pitchFamily="18" charset="0"/>
                <a:cs typeface="Times New Roman" pitchFamily="18" charset="0"/>
              </a:rPr>
              <a:t>Масштабы и характер деятельности в сфере теневой экономике варьируются в широких пределах – от огромных доходов, извлекаемых из преступных предприятий (например, в наркобизнесе), до бутылки водки, которой «награждают» водопроводчика за починенный кран. </a:t>
            </a:r>
          </a:p>
          <a:p>
            <a:pPr fontAlgn="auto">
              <a:spcBef>
                <a:spcPts val="0"/>
              </a:spcBef>
              <a:spcAft>
                <a:spcPts val="0"/>
              </a:spcAft>
              <a:defRPr/>
            </a:pPr>
            <a:endParaRPr lang="ru-RU" sz="2000" dirty="0" smtClean="0">
              <a:latin typeface="Times New Roman" pitchFamily="18" charset="0"/>
              <a:cs typeface="Times New Roman" pitchFamily="18" charset="0"/>
            </a:endParaRPr>
          </a:p>
          <a:p>
            <a:pPr fontAlgn="auto">
              <a:spcBef>
                <a:spcPts val="0"/>
              </a:spcBef>
              <a:spcAft>
                <a:spcPts val="0"/>
              </a:spcAft>
              <a:defRPr/>
            </a:pPr>
            <a:endParaRPr lang="ru-RU" sz="2000" dirty="0" smtClean="0">
              <a:latin typeface="Times New Roman" pitchFamily="18" charset="0"/>
              <a:cs typeface="Times New Roman" pitchFamily="18" charset="0"/>
            </a:endParaRPr>
          </a:p>
          <a:p>
            <a:pPr fontAlgn="auto">
              <a:spcBef>
                <a:spcPts val="0"/>
              </a:spcBef>
              <a:spcAft>
                <a:spcPts val="0"/>
              </a:spcAft>
              <a:defRPr/>
            </a:pPr>
            <a:endParaRPr lang="ru-RU" sz="2000" dirty="0" smtClean="0">
              <a:latin typeface="Times New Roman" pitchFamily="18" charset="0"/>
              <a:cs typeface="Times New Roman" pitchFamily="18" charset="0"/>
            </a:endParaRPr>
          </a:p>
          <a:p>
            <a:pPr fontAlgn="auto">
              <a:spcBef>
                <a:spcPts val="0"/>
              </a:spcBef>
              <a:spcAft>
                <a:spcPts val="0"/>
              </a:spcAft>
              <a:defRPr/>
            </a:pPr>
            <a:r>
              <a:rPr lang="ru-RU" sz="2000" dirty="0" smtClean="0">
                <a:latin typeface="Times New Roman" pitchFamily="18" charset="0"/>
                <a:cs typeface="Times New Roman" pitchFamily="18" charset="0"/>
              </a:rPr>
              <a:t>До сих пор не сложился единый понятийный аппарат для ее анализа. Например, в англоязычной литературе можно встретить термины «неформальная экономика» (</a:t>
            </a:r>
            <a:r>
              <a:rPr lang="ru-RU" sz="2000" dirty="0" err="1" smtClean="0">
                <a:latin typeface="Times New Roman" pitchFamily="18" charset="0"/>
                <a:cs typeface="Times New Roman" pitchFamily="18" charset="0"/>
              </a:rPr>
              <a:t>informal</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economy</a:t>
            </a:r>
            <a:r>
              <a:rPr lang="ru-RU" sz="2000" dirty="0" smtClean="0">
                <a:latin typeface="Times New Roman" pitchFamily="18" charset="0"/>
                <a:cs typeface="Times New Roman" pitchFamily="18" charset="0"/>
              </a:rPr>
              <a:t>), «подпольная экономика» (</a:t>
            </a:r>
            <a:r>
              <a:rPr lang="ru-RU" sz="2000" dirty="0" err="1" smtClean="0">
                <a:latin typeface="Times New Roman" pitchFamily="18" charset="0"/>
                <a:cs typeface="Times New Roman" pitchFamily="18" charset="0"/>
              </a:rPr>
              <a:t>underground</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economy</a:t>
            </a:r>
            <a:r>
              <a:rPr lang="ru-RU" sz="2000" dirty="0" smtClean="0">
                <a:latin typeface="Times New Roman" pitchFamily="18" charset="0"/>
                <a:cs typeface="Times New Roman" pitchFamily="18" charset="0"/>
              </a:rPr>
              <a:t>), «теневая экономика» (</a:t>
            </a:r>
            <a:r>
              <a:rPr lang="ru-RU" sz="2000" dirty="0" err="1" smtClean="0">
                <a:latin typeface="Times New Roman" pitchFamily="18" charset="0"/>
                <a:cs typeface="Times New Roman" pitchFamily="18" charset="0"/>
              </a:rPr>
              <a:t>shadow</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economy</a:t>
            </a:r>
            <a:r>
              <a:rPr lang="ru-RU" sz="2000" dirty="0" smtClean="0">
                <a:latin typeface="Times New Roman" pitchFamily="18" charset="0"/>
                <a:cs typeface="Times New Roman" pitchFamily="18" charset="0"/>
              </a:rPr>
              <a:t>), «черная экономика» (</a:t>
            </a:r>
            <a:r>
              <a:rPr lang="ru-RU" sz="2000" dirty="0" err="1" smtClean="0">
                <a:latin typeface="Times New Roman" pitchFamily="18" charset="0"/>
                <a:cs typeface="Times New Roman" pitchFamily="18" charset="0"/>
              </a:rPr>
              <a:t>black</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economy</a:t>
            </a:r>
            <a:r>
              <a:rPr lang="ru-RU" sz="2000" dirty="0" smtClean="0">
                <a:latin typeface="Times New Roman" pitchFamily="18" charset="0"/>
                <a:cs typeface="Times New Roman" pitchFamily="18" charset="0"/>
              </a:rPr>
              <a:t>).</a:t>
            </a:r>
            <a:endParaRPr lang="ru-RU" sz="2000" dirty="0">
              <a:latin typeface="Times New Roman" pitchFamily="18" charset="0"/>
              <a:cs typeface="Times New Roman" pitchFamily="18" charset="0"/>
            </a:endParaRPr>
          </a:p>
        </p:txBody>
      </p:sp>
      <p:sp>
        <p:nvSpPr>
          <p:cNvPr id="4" name="Номер слайда 3"/>
          <p:cNvSpPr>
            <a:spLocks noGrp="1"/>
          </p:cNvSpPr>
          <p:nvPr>
            <p:ph type="sldNum" sz="quarter" idx="12"/>
          </p:nvPr>
        </p:nvSpPr>
        <p:spPr/>
        <p:txBody>
          <a:bodyPr/>
          <a:lstStyle/>
          <a:p>
            <a:fld id="{725C68B6-61C2-468F-89AB-4B9F7531AA68}" type="slidenum">
              <a:rPr lang="ru-RU" smtClean="0"/>
              <a:pPr/>
              <a:t>5</a:t>
            </a:fld>
            <a:endParaRPr lang="ru-RU"/>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20" y="142852"/>
            <a:ext cx="8572560" cy="584775"/>
          </a:xfrm>
          <a:prstGeom prst="rect">
            <a:avLst/>
          </a:prstGeom>
        </p:spPr>
        <p:txBody>
          <a:bodyPr wrap="square">
            <a:spAutoFit/>
          </a:bodyPr>
          <a:lstStyle/>
          <a:p>
            <a:r>
              <a:rPr lang="ru-RU" sz="1600" b="1" dirty="0" smtClean="0">
                <a:latin typeface="Times New Roman" pitchFamily="18" charset="0"/>
                <a:cs typeface="Times New Roman" pitchFamily="18" charset="0"/>
              </a:rPr>
              <a:t> Классификация  и  структура  теневых  экономических отношений</a:t>
            </a:r>
          </a:p>
          <a:p>
            <a:r>
              <a:rPr lang="ru-RU" sz="1600" b="1" dirty="0" smtClean="0">
                <a:latin typeface="Times New Roman" pitchFamily="18" charset="0"/>
                <a:cs typeface="Times New Roman" pitchFamily="18" charset="0"/>
              </a:rPr>
              <a:t>Критерии классификации теневой экономической деятельности</a:t>
            </a:r>
            <a:endParaRPr lang="ru-RU" sz="1600" dirty="0">
              <a:latin typeface="Times New Roman" pitchFamily="18" charset="0"/>
              <a:cs typeface="Times New Roman" pitchFamily="18" charset="0"/>
            </a:endParaRPr>
          </a:p>
        </p:txBody>
      </p:sp>
      <p:graphicFrame>
        <p:nvGraphicFramePr>
          <p:cNvPr id="3" name="Таблица 2"/>
          <p:cNvGraphicFramePr>
            <a:graphicFrameLocks noGrp="1"/>
          </p:cNvGraphicFramePr>
          <p:nvPr/>
        </p:nvGraphicFramePr>
        <p:xfrm>
          <a:off x="0" y="785794"/>
          <a:ext cx="9144000" cy="6583680"/>
        </p:xfrm>
        <a:graphic>
          <a:graphicData uri="http://schemas.openxmlformats.org/drawingml/2006/table">
            <a:tbl>
              <a:tblPr firstRow="1" bandRow="1">
                <a:tableStyleId>{5C22544A-7EE6-4342-B048-85BDC9FD1C3A}</a:tableStyleId>
              </a:tblPr>
              <a:tblGrid>
                <a:gridCol w="4426873"/>
                <a:gridCol w="4717127"/>
              </a:tblGrid>
              <a:tr h="619244">
                <a:tc>
                  <a:txBody>
                    <a:bodyPr/>
                    <a:lstStyle/>
                    <a:p>
                      <a:r>
                        <a:rPr lang="ru-RU" dirty="0" smtClean="0"/>
                        <a:t>Основной критерий</a:t>
                      </a:r>
                      <a:endParaRPr lang="ru-RU"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Типы теневой деятельности</a:t>
                      </a:r>
                    </a:p>
                    <a:p>
                      <a:endParaRPr lang="ru-RU" dirty="0"/>
                    </a:p>
                  </a:txBody>
                  <a:tcPr/>
                </a:tc>
              </a:tr>
              <a:tr h="884634">
                <a:tc>
                  <a:txBody>
                    <a:bodyPr/>
                    <a:lstStyle/>
                    <a:p>
                      <a:r>
                        <a:rPr lang="ru-RU" dirty="0" smtClean="0"/>
                        <a:t> В зависимости от характера </a:t>
                      </a:r>
                    </a:p>
                    <a:p>
                      <a:r>
                        <a:rPr lang="ru-RU" dirty="0" smtClean="0"/>
                        <a:t>результата</a:t>
                      </a:r>
                    </a:p>
                    <a:p>
                      <a:endParaRPr lang="ru-RU" dirty="0"/>
                    </a:p>
                  </a:txBody>
                  <a:tcPr/>
                </a:tc>
                <a:tc>
                  <a:txBody>
                    <a:bodyPr/>
                    <a:lstStyle/>
                    <a:p>
                      <a:r>
                        <a:rPr lang="ru-RU" dirty="0" smtClean="0"/>
                        <a:t>- производительная деятельность;</a:t>
                      </a:r>
                    </a:p>
                    <a:p>
                      <a:r>
                        <a:rPr lang="ru-RU" dirty="0" smtClean="0"/>
                        <a:t>- </a:t>
                      </a:r>
                      <a:r>
                        <a:rPr lang="ru-RU" dirty="0" err="1" smtClean="0"/>
                        <a:t>перераспределительная</a:t>
                      </a:r>
                      <a:r>
                        <a:rPr lang="ru-RU" dirty="0" smtClean="0"/>
                        <a:t> деятельность</a:t>
                      </a:r>
                      <a:endParaRPr lang="ru-RU" dirty="0"/>
                    </a:p>
                  </a:txBody>
                  <a:tcPr/>
                </a:tc>
              </a:tr>
              <a:tr h="884634">
                <a:tc>
                  <a:txBody>
                    <a:bodyPr/>
                    <a:lstStyle/>
                    <a:p>
                      <a:r>
                        <a:rPr lang="ru-RU" dirty="0" smtClean="0"/>
                        <a:t>По отношению к официальной </a:t>
                      </a:r>
                    </a:p>
                    <a:p>
                      <a:r>
                        <a:rPr lang="ru-RU" dirty="0" smtClean="0"/>
                        <a:t>экономике</a:t>
                      </a:r>
                    </a:p>
                  </a:txBody>
                  <a:tcPr/>
                </a:tc>
                <a:tc>
                  <a:txBody>
                    <a:bodyPr/>
                    <a:lstStyle/>
                    <a:p>
                      <a:r>
                        <a:rPr lang="ru-RU" dirty="0" smtClean="0"/>
                        <a:t>- внутренняя экономика; </a:t>
                      </a:r>
                    </a:p>
                    <a:p>
                      <a:r>
                        <a:rPr lang="ru-RU" dirty="0" smtClean="0"/>
                        <a:t>- параллельная экономика.</a:t>
                      </a:r>
                    </a:p>
                    <a:p>
                      <a:endParaRPr lang="ru-RU" dirty="0"/>
                    </a:p>
                  </a:txBody>
                  <a:tcPr/>
                </a:tc>
              </a:tr>
              <a:tr h="1150024">
                <a:tc>
                  <a:txBody>
                    <a:bodyPr/>
                    <a:lstStyle/>
                    <a:p>
                      <a:r>
                        <a:rPr lang="ru-RU" dirty="0" smtClean="0"/>
                        <a:t>По стадиям воспроизводственного </a:t>
                      </a:r>
                    </a:p>
                    <a:p>
                      <a:r>
                        <a:rPr lang="ru-RU" dirty="0" smtClean="0"/>
                        <a:t>цикла</a:t>
                      </a:r>
                    </a:p>
                  </a:txBody>
                  <a:tcPr/>
                </a:tc>
                <a:tc>
                  <a:txBody>
                    <a:bodyPr/>
                    <a:lstStyle/>
                    <a:p>
                      <a:r>
                        <a:rPr lang="ru-RU" dirty="0" smtClean="0"/>
                        <a:t>- теневое производство; - теневое распределение;</a:t>
                      </a:r>
                    </a:p>
                    <a:p>
                      <a:r>
                        <a:rPr lang="ru-RU" dirty="0" smtClean="0"/>
                        <a:t>- теневой обмен; -- теневое потребление.</a:t>
                      </a:r>
                    </a:p>
                    <a:p>
                      <a:endParaRPr lang="ru-RU" dirty="0"/>
                    </a:p>
                  </a:txBody>
                  <a:tcPr/>
                </a:tc>
              </a:tr>
              <a:tr h="884634">
                <a:tc>
                  <a:txBody>
                    <a:bodyPr/>
                    <a:lstStyle/>
                    <a:p>
                      <a:r>
                        <a:rPr lang="ru-RU" dirty="0" smtClean="0"/>
                        <a:t>В  зависимости  от  механизмов </a:t>
                      </a:r>
                    </a:p>
                    <a:p>
                      <a:r>
                        <a:rPr lang="ru-RU" dirty="0" smtClean="0"/>
                        <a:t>координации отдельных сфер </a:t>
                      </a:r>
                    </a:p>
                  </a:txBody>
                  <a:tcPr/>
                </a:tc>
                <a:tc>
                  <a:txBody>
                    <a:bodyPr/>
                    <a:lstStyle/>
                    <a:p>
                      <a:r>
                        <a:rPr lang="ru-RU" dirty="0" smtClean="0"/>
                        <a:t>- теневой рынок; </a:t>
                      </a:r>
                    </a:p>
                    <a:p>
                      <a:r>
                        <a:rPr lang="ru-RU" dirty="0" smtClean="0"/>
                        <a:t>- неформальная экономика.</a:t>
                      </a:r>
                    </a:p>
                    <a:p>
                      <a:endParaRPr lang="ru-RU" dirty="0"/>
                    </a:p>
                  </a:txBody>
                  <a:tcPr/>
                </a:tc>
              </a:tr>
              <a:tr h="1946195">
                <a:tc>
                  <a:txBody>
                    <a:bodyPr/>
                    <a:lstStyle/>
                    <a:p>
                      <a:r>
                        <a:rPr lang="ru-RU" dirty="0" smtClean="0"/>
                        <a:t>По видам рынков  - на рынках потребительских товаров и услуг;</a:t>
                      </a:r>
                    </a:p>
                  </a:txBody>
                  <a:tcPr/>
                </a:tc>
                <a:tc>
                  <a:txBody>
                    <a:bodyPr/>
                    <a:lstStyle/>
                    <a:p>
                      <a:r>
                        <a:rPr lang="ru-RU" dirty="0" smtClean="0"/>
                        <a:t>- на рынках инвестиционных товаров;</a:t>
                      </a:r>
                    </a:p>
                    <a:p>
                      <a:r>
                        <a:rPr lang="ru-RU" dirty="0" smtClean="0"/>
                        <a:t>- на финансовых рынках;</a:t>
                      </a:r>
                    </a:p>
                    <a:p>
                      <a:r>
                        <a:rPr lang="ru-RU" dirty="0" smtClean="0"/>
                        <a:t>- на рынке труда;</a:t>
                      </a:r>
                    </a:p>
                    <a:p>
                      <a:r>
                        <a:rPr lang="ru-RU" dirty="0" smtClean="0"/>
                        <a:t>-  на  других  рынках  (информации,  технологий, </a:t>
                      </a:r>
                    </a:p>
                    <a:p>
                      <a:r>
                        <a:rPr lang="ru-RU" dirty="0" smtClean="0"/>
                        <a:t>интеллектуальной собственности).</a:t>
                      </a:r>
                    </a:p>
                    <a:p>
                      <a:endParaRPr lang="ru-RU" dirty="0"/>
                    </a:p>
                  </a:txBody>
                  <a:tcPr/>
                </a:tc>
              </a:tr>
            </a:tbl>
          </a:graphicData>
        </a:graphic>
      </p:graphicFrame>
      <p:sp>
        <p:nvSpPr>
          <p:cNvPr id="4" name="Номер слайда 3"/>
          <p:cNvSpPr>
            <a:spLocks noGrp="1"/>
          </p:cNvSpPr>
          <p:nvPr>
            <p:ph type="sldNum" sz="quarter" idx="12"/>
          </p:nvPr>
        </p:nvSpPr>
        <p:spPr/>
        <p:txBody>
          <a:bodyPr/>
          <a:lstStyle/>
          <a:p>
            <a:fld id="{725C68B6-61C2-468F-89AB-4B9F7531AA68}" type="slidenum">
              <a:rPr lang="ru-RU" smtClean="0"/>
              <a:pPr/>
              <a:t>6</a:t>
            </a:fld>
            <a:endParaRPr lang="ru-RU"/>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00034" y="571480"/>
            <a:ext cx="8001056" cy="2308324"/>
          </a:xfrm>
          <a:prstGeom prst="rect">
            <a:avLst/>
          </a:prstGeom>
        </p:spPr>
        <p:txBody>
          <a:bodyPr wrap="square">
            <a:spAutoFit/>
          </a:bodyPr>
          <a:lstStyle/>
          <a:p>
            <a:r>
              <a:rPr lang="ru-RU" sz="2400" dirty="0" smtClean="0">
                <a:latin typeface="Times New Roman" pitchFamily="18" charset="0"/>
                <a:cs typeface="Times New Roman" pitchFamily="18" charset="0"/>
              </a:rPr>
              <a:t>         Для  </a:t>
            </a:r>
            <a:r>
              <a:rPr lang="ru-RU" sz="2400" dirty="0" err="1" smtClean="0">
                <a:latin typeface="Times New Roman" pitchFamily="18" charset="0"/>
                <a:cs typeface="Times New Roman" pitchFamily="18" charset="0"/>
              </a:rPr>
              <a:t>типологизации</a:t>
            </a:r>
            <a:r>
              <a:rPr lang="ru-RU" sz="2400" dirty="0" smtClean="0">
                <a:latin typeface="Times New Roman" pitchFamily="18" charset="0"/>
                <a:cs typeface="Times New Roman" pitchFamily="18" charset="0"/>
              </a:rPr>
              <a:t>  разновидностей  теневой  экономической деятельности  могут  быть  взяты  такие  критерии  как:  связь  с  «белой» («первой», официальной) экономикой, субъекты и объекты экономической деятельности.  С  этой  точки  зрения  можно  выделить  три  сектора  теневой экономики:</a:t>
            </a:r>
            <a:endParaRPr lang="ru-RU" sz="2400" dirty="0">
              <a:latin typeface="Times New Roman" pitchFamily="18" charset="0"/>
              <a:cs typeface="Times New Roman" pitchFamily="18" charset="0"/>
            </a:endParaRPr>
          </a:p>
        </p:txBody>
      </p:sp>
      <p:sp>
        <p:nvSpPr>
          <p:cNvPr id="3" name="Номер слайда 2"/>
          <p:cNvSpPr>
            <a:spLocks noGrp="1"/>
          </p:cNvSpPr>
          <p:nvPr>
            <p:ph type="sldNum" sz="quarter" idx="12"/>
          </p:nvPr>
        </p:nvSpPr>
        <p:spPr/>
        <p:txBody>
          <a:bodyPr/>
          <a:lstStyle/>
          <a:p>
            <a:fld id="{725C68B6-61C2-468F-89AB-4B9F7531AA68}" type="slidenum">
              <a:rPr lang="ru-RU" smtClean="0"/>
              <a:pPr/>
              <a:t>7</a:t>
            </a:fld>
            <a:endParaRPr lang="ru-RU"/>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52600" y="304800"/>
            <a:ext cx="5562600" cy="584200"/>
          </a:xfrm>
          <a:prstGeom prst="rect">
            <a:avLst/>
          </a:prstGeom>
          <a:noFill/>
        </p:spPr>
        <p:txBody>
          <a:bodyPr>
            <a:spAutoFit/>
          </a:bodyPr>
          <a:lstStyle/>
          <a:p>
            <a:pPr algn="ctr" fontAlgn="auto">
              <a:spcBef>
                <a:spcPts val="0"/>
              </a:spcBef>
              <a:spcAft>
                <a:spcPts val="0"/>
              </a:spcAft>
              <a:defRPr/>
            </a:pPr>
            <a:r>
              <a:rPr lang="ru-RU" sz="3200" dirty="0">
                <a:latin typeface="+mn-lt"/>
                <a:cs typeface="+mn-cs"/>
              </a:rPr>
              <a:t>Типы теневой экономики.</a:t>
            </a:r>
          </a:p>
        </p:txBody>
      </p:sp>
      <p:sp>
        <p:nvSpPr>
          <p:cNvPr id="3" name="Down Arrow 2"/>
          <p:cNvSpPr/>
          <p:nvPr/>
        </p:nvSpPr>
        <p:spPr>
          <a:xfrm>
            <a:off x="4191000" y="1143000"/>
            <a:ext cx="457200" cy="838200"/>
          </a:xfrm>
          <a:prstGeom prst="downArrow">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dirty="0">
              <a:solidFill>
                <a:schemeClr val="tx1"/>
              </a:solidFill>
            </a:endParaRPr>
          </a:p>
        </p:txBody>
      </p:sp>
      <p:sp>
        <p:nvSpPr>
          <p:cNvPr id="6" name="Down Arrow 5"/>
          <p:cNvSpPr/>
          <p:nvPr/>
        </p:nvSpPr>
        <p:spPr>
          <a:xfrm rot="1676069">
            <a:off x="2366963" y="981075"/>
            <a:ext cx="479425" cy="787400"/>
          </a:xfrm>
          <a:prstGeom prst="downArrow">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dirty="0">
              <a:solidFill>
                <a:schemeClr val="tx1"/>
              </a:solidFill>
            </a:endParaRPr>
          </a:p>
        </p:txBody>
      </p:sp>
      <p:sp>
        <p:nvSpPr>
          <p:cNvPr id="7" name="Down Arrow 6"/>
          <p:cNvSpPr/>
          <p:nvPr/>
        </p:nvSpPr>
        <p:spPr>
          <a:xfrm rot="20551992">
            <a:off x="6053138" y="1039813"/>
            <a:ext cx="466725" cy="801687"/>
          </a:xfrm>
          <a:prstGeom prst="downArrow">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solidFill>
                <a:schemeClr val="tx1"/>
              </a:solidFill>
            </a:endParaRPr>
          </a:p>
        </p:txBody>
      </p:sp>
      <p:sp>
        <p:nvSpPr>
          <p:cNvPr id="8" name="TextBox 7"/>
          <p:cNvSpPr txBox="1"/>
          <p:nvPr/>
        </p:nvSpPr>
        <p:spPr>
          <a:xfrm>
            <a:off x="533400" y="1752600"/>
            <a:ext cx="2743200" cy="646113"/>
          </a:xfrm>
          <a:prstGeom prst="rect">
            <a:avLst/>
          </a:prstGeom>
          <a:noFill/>
        </p:spPr>
        <p:txBody>
          <a:bodyPr>
            <a:spAutoFit/>
          </a:bodyPr>
          <a:lstStyle/>
          <a:p>
            <a:pPr algn="ctr" fontAlgn="auto">
              <a:spcBef>
                <a:spcPts val="0"/>
              </a:spcBef>
              <a:spcAft>
                <a:spcPts val="0"/>
              </a:spcAft>
              <a:defRPr/>
            </a:pPr>
            <a:r>
              <a:rPr lang="ru-RU" b="1" dirty="0">
                <a:latin typeface="+mn-lt"/>
                <a:cs typeface="+mn-cs"/>
              </a:rPr>
              <a:t>Вторая («беловоротничковая»)</a:t>
            </a:r>
          </a:p>
        </p:txBody>
      </p:sp>
      <p:sp>
        <p:nvSpPr>
          <p:cNvPr id="9" name="TextBox 8"/>
          <p:cNvSpPr txBox="1"/>
          <p:nvPr/>
        </p:nvSpPr>
        <p:spPr>
          <a:xfrm>
            <a:off x="3352800" y="1981200"/>
            <a:ext cx="2133600" cy="646113"/>
          </a:xfrm>
          <a:prstGeom prst="rect">
            <a:avLst/>
          </a:prstGeom>
          <a:noFill/>
        </p:spPr>
        <p:txBody>
          <a:bodyPr>
            <a:spAutoFit/>
          </a:bodyPr>
          <a:lstStyle/>
          <a:p>
            <a:pPr algn="ctr" fontAlgn="auto">
              <a:spcBef>
                <a:spcPts val="0"/>
              </a:spcBef>
              <a:spcAft>
                <a:spcPts val="0"/>
              </a:spcAft>
              <a:defRPr/>
            </a:pPr>
            <a:r>
              <a:rPr lang="ru-RU" b="1" dirty="0">
                <a:latin typeface="+mn-lt"/>
                <a:cs typeface="+mn-cs"/>
              </a:rPr>
              <a:t>Серая</a:t>
            </a:r>
          </a:p>
          <a:p>
            <a:pPr algn="ctr" fontAlgn="auto">
              <a:spcBef>
                <a:spcPts val="0"/>
              </a:spcBef>
              <a:spcAft>
                <a:spcPts val="0"/>
              </a:spcAft>
              <a:defRPr/>
            </a:pPr>
            <a:r>
              <a:rPr lang="ru-RU" b="1" dirty="0">
                <a:latin typeface="+mn-lt"/>
                <a:cs typeface="+mn-cs"/>
              </a:rPr>
              <a:t>(«неформальная»)</a:t>
            </a:r>
          </a:p>
        </p:txBody>
      </p:sp>
      <p:sp>
        <p:nvSpPr>
          <p:cNvPr id="10" name="TextBox 9"/>
          <p:cNvSpPr txBox="1"/>
          <p:nvPr/>
        </p:nvSpPr>
        <p:spPr>
          <a:xfrm>
            <a:off x="5638800" y="1828800"/>
            <a:ext cx="2286000" cy="646113"/>
          </a:xfrm>
          <a:prstGeom prst="rect">
            <a:avLst/>
          </a:prstGeom>
          <a:noFill/>
        </p:spPr>
        <p:txBody>
          <a:bodyPr>
            <a:spAutoFit/>
          </a:bodyPr>
          <a:lstStyle/>
          <a:p>
            <a:pPr algn="ctr" fontAlgn="auto">
              <a:spcBef>
                <a:spcPts val="0"/>
              </a:spcBef>
              <a:spcAft>
                <a:spcPts val="0"/>
              </a:spcAft>
              <a:defRPr/>
            </a:pPr>
            <a:r>
              <a:rPr lang="ru-RU" b="1" dirty="0">
                <a:latin typeface="+mn-lt"/>
                <a:cs typeface="+mn-cs"/>
              </a:rPr>
              <a:t>Черная</a:t>
            </a:r>
          </a:p>
          <a:p>
            <a:pPr algn="ctr" fontAlgn="auto">
              <a:spcBef>
                <a:spcPts val="0"/>
              </a:spcBef>
              <a:spcAft>
                <a:spcPts val="0"/>
              </a:spcAft>
              <a:defRPr/>
            </a:pPr>
            <a:r>
              <a:rPr lang="ru-RU" b="1" dirty="0">
                <a:latin typeface="+mn-lt"/>
                <a:cs typeface="+mn-cs"/>
              </a:rPr>
              <a:t>(«подпольная»)</a:t>
            </a:r>
          </a:p>
        </p:txBody>
      </p:sp>
      <p:graphicFrame>
        <p:nvGraphicFramePr>
          <p:cNvPr id="11" name="Table 10"/>
          <p:cNvGraphicFramePr>
            <a:graphicFrameLocks noGrp="1"/>
          </p:cNvGraphicFramePr>
          <p:nvPr/>
        </p:nvGraphicFramePr>
        <p:xfrm>
          <a:off x="0" y="2643182"/>
          <a:ext cx="8839200" cy="4034792"/>
        </p:xfrm>
        <a:graphic>
          <a:graphicData uri="http://schemas.openxmlformats.org/drawingml/2006/table">
            <a:tbl>
              <a:tblPr firstRow="1" bandRow="1">
                <a:tableStyleId>{BDBED569-4797-4DF1-A0F4-6AAB3CD982D8}</a:tableStyleId>
              </a:tblPr>
              <a:tblGrid>
                <a:gridCol w="1981200"/>
                <a:gridCol w="2590800"/>
                <a:gridCol w="2133600"/>
                <a:gridCol w="2133600"/>
              </a:tblGrid>
              <a:tr h="78727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800" kern="1200" dirty="0" smtClean="0">
                          <a:solidFill>
                            <a:schemeClr val="tx1"/>
                          </a:solidFill>
                        </a:rPr>
                        <a:t>Основные признаки</a:t>
                      </a:r>
                      <a:endParaRPr lang="ru-RU" dirty="0">
                        <a:solidFill>
                          <a:schemeClr val="tx1"/>
                        </a:solidFill>
                      </a:endParaRPr>
                    </a:p>
                  </a:txBody>
                  <a:tcPr/>
                </a:tc>
                <a:tc>
                  <a:txBody>
                    <a:bodyPr/>
                    <a:lstStyle/>
                    <a:p>
                      <a:pPr algn="l"/>
                      <a:r>
                        <a:rPr lang="ru-RU" sz="1800" kern="1200" dirty="0" smtClean="0">
                          <a:solidFill>
                            <a:schemeClr val="tx1"/>
                          </a:solidFill>
                        </a:rPr>
                        <a:t>«Вторая»</a:t>
                      </a:r>
                      <a:endParaRPr lang="ru-RU" dirty="0">
                        <a:solidFill>
                          <a:schemeClr val="tx1"/>
                        </a:solidFill>
                      </a:endParaRPr>
                    </a:p>
                  </a:txBody>
                  <a:tcPr/>
                </a:tc>
                <a:tc>
                  <a:txBody>
                    <a:bodyPr/>
                    <a:lstStyle/>
                    <a:p>
                      <a:pPr algn="l"/>
                      <a:r>
                        <a:rPr lang="ru-RU" sz="1800" kern="1200" dirty="0" smtClean="0">
                          <a:solidFill>
                            <a:schemeClr val="tx1"/>
                          </a:solidFill>
                        </a:rPr>
                        <a:t>«Серая» </a:t>
                      </a:r>
                      <a:endParaRPr lang="ru-RU" dirty="0">
                        <a:solidFill>
                          <a:schemeClr val="tx1"/>
                        </a:solidFill>
                      </a:endParaRPr>
                    </a:p>
                  </a:txBody>
                  <a:tcPr/>
                </a:tc>
                <a:tc>
                  <a:txBody>
                    <a:bodyPr/>
                    <a:lstStyle/>
                    <a:p>
                      <a:pPr algn="l"/>
                      <a:r>
                        <a:rPr lang="ru-RU" sz="1800" kern="1200" dirty="0" smtClean="0">
                          <a:solidFill>
                            <a:schemeClr val="tx1"/>
                          </a:solidFill>
                        </a:rPr>
                        <a:t>«Черная» </a:t>
                      </a:r>
                      <a:endParaRPr lang="ru-RU" dirty="0">
                        <a:solidFill>
                          <a:schemeClr val="tx1"/>
                        </a:solidFill>
                      </a:endParaRPr>
                    </a:p>
                  </a:txBody>
                  <a:tcPr/>
                </a:tc>
              </a:tr>
              <a:tr h="984096">
                <a:tc>
                  <a:txBody>
                    <a:bodyPr/>
                    <a:lstStyle/>
                    <a:p>
                      <a:pPr algn="ctr"/>
                      <a:r>
                        <a:rPr lang="ru-RU" sz="1800" kern="1200" dirty="0" smtClean="0">
                          <a:solidFill>
                            <a:schemeClr val="tx1"/>
                          </a:solidFill>
                          <a:latin typeface="Times New Roman" pitchFamily="18" charset="0"/>
                          <a:cs typeface="Times New Roman" pitchFamily="18" charset="0"/>
                        </a:rPr>
                        <a:t>Субъекты</a:t>
                      </a:r>
                      <a:endParaRPr lang="ru-RU" dirty="0">
                        <a:solidFill>
                          <a:schemeClr val="tx1"/>
                        </a:solidFill>
                        <a:latin typeface="Times New Roman" pitchFamily="18" charset="0"/>
                        <a:cs typeface="Times New Roman" pitchFamily="18" charset="0"/>
                      </a:endParaRPr>
                    </a:p>
                  </a:txBody>
                  <a:tcPr/>
                </a:tc>
                <a:tc>
                  <a:txBody>
                    <a:bodyPr/>
                    <a:lstStyle/>
                    <a:p>
                      <a:r>
                        <a:rPr lang="ru-RU" sz="1800" kern="1200" dirty="0" smtClean="0">
                          <a:solidFill>
                            <a:schemeClr val="tx1"/>
                          </a:solidFill>
                          <a:latin typeface="Times New Roman" pitchFamily="18" charset="0"/>
                          <a:cs typeface="Times New Roman" pitchFamily="18" charset="0"/>
                        </a:rPr>
                        <a:t>Менеджеры белого сектора экономики</a:t>
                      </a:r>
                      <a:endParaRPr lang="ru-RU" dirty="0">
                        <a:solidFill>
                          <a:schemeClr val="tx1"/>
                        </a:solidFill>
                        <a:latin typeface="Times New Roman" pitchFamily="18" charset="0"/>
                        <a:cs typeface="Times New Roman" pitchFamily="18" charset="0"/>
                      </a:endParaRPr>
                    </a:p>
                  </a:txBody>
                  <a:tcPr/>
                </a:tc>
                <a:tc>
                  <a:txBody>
                    <a:bodyPr/>
                    <a:lstStyle/>
                    <a:p>
                      <a:r>
                        <a:rPr lang="ru-RU" sz="1800" kern="1200" dirty="0" smtClean="0">
                          <a:solidFill>
                            <a:schemeClr val="tx1"/>
                          </a:solidFill>
                          <a:latin typeface="Times New Roman" pitchFamily="18" charset="0"/>
                          <a:cs typeface="Times New Roman" pitchFamily="18" charset="0"/>
                        </a:rPr>
                        <a:t>Неофициально занятые </a:t>
                      </a:r>
                      <a:endParaRPr lang="ru-RU" dirty="0">
                        <a:solidFill>
                          <a:schemeClr val="tx1"/>
                        </a:solidFill>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800" kern="1200" dirty="0" smtClean="0">
                          <a:solidFill>
                            <a:schemeClr val="tx1"/>
                          </a:solidFill>
                          <a:latin typeface="Times New Roman" pitchFamily="18" charset="0"/>
                          <a:cs typeface="Times New Roman" pitchFamily="18" charset="0"/>
                        </a:rPr>
                        <a:t>Профессиональные преступники</a:t>
                      </a:r>
                    </a:p>
                    <a:p>
                      <a:endParaRPr lang="ru-RU" dirty="0">
                        <a:solidFill>
                          <a:schemeClr val="tx1"/>
                        </a:solidFill>
                        <a:latin typeface="Times New Roman" pitchFamily="18" charset="0"/>
                        <a:cs typeface="Times New Roman" pitchFamily="18" charset="0"/>
                      </a:endParaRPr>
                    </a:p>
                  </a:txBody>
                  <a:tcPr/>
                </a:tc>
              </a:tr>
              <a:tr h="1279324">
                <a:tc>
                  <a:txBody>
                    <a:bodyPr/>
                    <a:lstStyle/>
                    <a:p>
                      <a:pPr algn="ctr"/>
                      <a:r>
                        <a:rPr lang="ru-RU" sz="1800" kern="1200" dirty="0" smtClean="0">
                          <a:solidFill>
                            <a:schemeClr val="tx1"/>
                          </a:solidFill>
                          <a:latin typeface="Times New Roman" pitchFamily="18" charset="0"/>
                          <a:cs typeface="Times New Roman" pitchFamily="18" charset="0"/>
                        </a:rPr>
                        <a:t>Объекты товаров и услуг</a:t>
                      </a:r>
                      <a:endParaRPr lang="ru-RU" dirty="0">
                        <a:solidFill>
                          <a:schemeClr val="tx1"/>
                        </a:solidFill>
                        <a:latin typeface="Times New Roman" pitchFamily="18" charset="0"/>
                        <a:cs typeface="Times New Roman" pitchFamily="18" charset="0"/>
                      </a:endParaRPr>
                    </a:p>
                  </a:txBody>
                  <a:tcPr/>
                </a:tc>
                <a:tc>
                  <a:txBody>
                    <a:bodyPr/>
                    <a:lstStyle/>
                    <a:p>
                      <a:r>
                        <a:rPr lang="ru-RU" sz="1800" kern="1200" dirty="0" smtClean="0">
                          <a:solidFill>
                            <a:schemeClr val="tx1"/>
                          </a:solidFill>
                          <a:latin typeface="Times New Roman" pitchFamily="18" charset="0"/>
                          <a:cs typeface="Times New Roman" pitchFamily="18" charset="0"/>
                        </a:rPr>
                        <a:t>Перераспределение доходов без производства</a:t>
                      </a:r>
                      <a:endParaRPr lang="ru-RU" dirty="0">
                        <a:solidFill>
                          <a:schemeClr val="tx1"/>
                        </a:solidFill>
                        <a:latin typeface="Times New Roman" pitchFamily="18" charset="0"/>
                        <a:cs typeface="Times New Roman" pitchFamily="18" charset="0"/>
                      </a:endParaRPr>
                    </a:p>
                  </a:txBody>
                  <a:tcPr/>
                </a:tc>
                <a:tc>
                  <a:txBody>
                    <a:bodyPr/>
                    <a:lstStyle/>
                    <a:p>
                      <a:r>
                        <a:rPr lang="ru-RU" sz="1800" kern="1200" dirty="0" smtClean="0">
                          <a:solidFill>
                            <a:schemeClr val="tx1"/>
                          </a:solidFill>
                          <a:latin typeface="Times New Roman" pitchFamily="18" charset="0"/>
                          <a:cs typeface="Times New Roman" pitchFamily="18" charset="0"/>
                        </a:rPr>
                        <a:t>Производство обычных товаров и услуг</a:t>
                      </a:r>
                      <a:endParaRPr lang="ru-RU" dirty="0">
                        <a:solidFill>
                          <a:schemeClr val="tx1"/>
                        </a:solidFill>
                        <a:latin typeface="Times New Roman" pitchFamily="18" charset="0"/>
                        <a:cs typeface="Times New Roman" pitchFamily="18" charset="0"/>
                      </a:endParaRPr>
                    </a:p>
                  </a:txBody>
                  <a:tcPr/>
                </a:tc>
                <a:tc>
                  <a:txBody>
                    <a:bodyPr/>
                    <a:lstStyle/>
                    <a:p>
                      <a:r>
                        <a:rPr lang="ru-RU" sz="1800" kern="1200" dirty="0" smtClean="0">
                          <a:solidFill>
                            <a:schemeClr val="tx1"/>
                          </a:solidFill>
                          <a:latin typeface="Times New Roman" pitchFamily="18" charset="0"/>
                          <a:cs typeface="Times New Roman" pitchFamily="18" charset="0"/>
                        </a:rPr>
                        <a:t>Производство запрещенных и дефицитных товаров и услуг</a:t>
                      </a:r>
                      <a:endParaRPr lang="ru-RU" dirty="0">
                        <a:solidFill>
                          <a:schemeClr val="tx1"/>
                        </a:solidFill>
                        <a:latin typeface="Times New Roman" pitchFamily="18" charset="0"/>
                        <a:cs typeface="Times New Roman" pitchFamily="18" charset="0"/>
                      </a:endParaRPr>
                    </a:p>
                  </a:txBody>
                  <a:tcPr/>
                </a:tc>
              </a:tr>
              <a:tr h="984096">
                <a:tc>
                  <a:txBody>
                    <a:bodyPr/>
                    <a:lstStyle/>
                    <a:p>
                      <a:pPr algn="ctr"/>
                      <a:r>
                        <a:rPr lang="ru-RU" sz="1800" kern="1200" dirty="0" smtClean="0">
                          <a:solidFill>
                            <a:schemeClr val="tx1"/>
                          </a:solidFill>
                          <a:latin typeface="Times New Roman" pitchFamily="18" charset="0"/>
                          <a:cs typeface="Times New Roman" pitchFamily="18" charset="0"/>
                        </a:rPr>
                        <a:t>Связи с «белой» экономикой </a:t>
                      </a:r>
                      <a:endParaRPr lang="ru-RU" dirty="0">
                        <a:solidFill>
                          <a:schemeClr val="tx1"/>
                        </a:solidFill>
                        <a:latin typeface="Times New Roman" pitchFamily="18" charset="0"/>
                        <a:cs typeface="Times New Roman" pitchFamily="18" charset="0"/>
                      </a:endParaRPr>
                    </a:p>
                  </a:txBody>
                  <a:tcPr/>
                </a:tc>
                <a:tc>
                  <a:txBody>
                    <a:bodyPr/>
                    <a:lstStyle/>
                    <a:p>
                      <a:r>
                        <a:rPr lang="ru-RU" sz="1800" kern="1200" dirty="0" smtClean="0">
                          <a:solidFill>
                            <a:schemeClr val="tx1"/>
                          </a:solidFill>
                          <a:latin typeface="Times New Roman" pitchFamily="18" charset="0"/>
                          <a:cs typeface="Times New Roman" pitchFamily="18" charset="0"/>
                        </a:rPr>
                        <a:t>Неотрывна от «белой» </a:t>
                      </a:r>
                      <a:endParaRPr lang="ru-RU" dirty="0">
                        <a:solidFill>
                          <a:schemeClr val="tx1"/>
                        </a:solidFill>
                        <a:latin typeface="Times New Roman" pitchFamily="18" charset="0"/>
                        <a:cs typeface="Times New Roman" pitchFamily="18" charset="0"/>
                      </a:endParaRPr>
                    </a:p>
                  </a:txBody>
                  <a:tcPr/>
                </a:tc>
                <a:tc>
                  <a:txBody>
                    <a:bodyPr/>
                    <a:lstStyle/>
                    <a:p>
                      <a:r>
                        <a:rPr lang="ru-RU" sz="1800" kern="1200" dirty="0" smtClean="0">
                          <a:solidFill>
                            <a:schemeClr val="tx1"/>
                          </a:solidFill>
                          <a:latin typeface="Times New Roman" pitchFamily="18" charset="0"/>
                          <a:cs typeface="Times New Roman" pitchFamily="18" charset="0"/>
                        </a:rPr>
                        <a:t>Относительно самостоятельна </a:t>
                      </a:r>
                      <a:endParaRPr lang="ru-RU" dirty="0">
                        <a:solidFill>
                          <a:schemeClr val="tx1"/>
                        </a:solidFill>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800" kern="1200" dirty="0" smtClean="0">
                          <a:solidFill>
                            <a:schemeClr val="tx1"/>
                          </a:solidFill>
                          <a:latin typeface="Times New Roman" pitchFamily="18" charset="0"/>
                          <a:cs typeface="Times New Roman" pitchFamily="18" charset="0"/>
                        </a:rPr>
                        <a:t>Автономна по отношению к «белой» </a:t>
                      </a:r>
                      <a:endParaRPr lang="ru-RU" dirty="0">
                        <a:solidFill>
                          <a:schemeClr val="tx1"/>
                        </a:solidFill>
                        <a:latin typeface="Times New Roman" pitchFamily="18" charset="0"/>
                        <a:cs typeface="Times New Roman" pitchFamily="18" charset="0"/>
                      </a:endParaRPr>
                    </a:p>
                  </a:txBody>
                  <a:tcPr/>
                </a:tc>
              </a:tr>
            </a:tbl>
          </a:graphicData>
        </a:graphic>
      </p:graphicFrame>
      <p:sp>
        <p:nvSpPr>
          <p:cNvPr id="12" name="Номер слайда 11"/>
          <p:cNvSpPr>
            <a:spLocks noGrp="1"/>
          </p:cNvSpPr>
          <p:nvPr>
            <p:ph type="sldNum" sz="quarter" idx="12"/>
          </p:nvPr>
        </p:nvSpPr>
        <p:spPr/>
        <p:txBody>
          <a:bodyPr/>
          <a:lstStyle/>
          <a:p>
            <a:fld id="{725C68B6-61C2-468F-89AB-4B9F7531AA68}" type="slidenum">
              <a:rPr lang="ru-RU" smtClean="0"/>
              <a:pPr/>
              <a:t>8</a:t>
            </a:fld>
            <a:endParaRPr lang="ru-RU"/>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152400"/>
            <a:ext cx="8763000" cy="2032000"/>
          </a:xfrm>
          <a:prstGeom prst="rect">
            <a:avLst/>
          </a:prstGeom>
          <a:noFill/>
        </p:spPr>
        <p:txBody>
          <a:bodyPr>
            <a:spAutoFit/>
          </a:bodyPr>
          <a:lstStyle/>
          <a:p>
            <a:pPr fontAlgn="auto">
              <a:spcBef>
                <a:spcPts val="0"/>
              </a:spcBef>
              <a:spcAft>
                <a:spcPts val="0"/>
              </a:spcAft>
              <a:defRPr/>
            </a:pPr>
            <a:r>
              <a:rPr lang="ru-RU" b="1" dirty="0">
                <a:latin typeface="Times New Roman" pitchFamily="18" charset="0"/>
                <a:cs typeface="Times New Roman" pitchFamily="18" charset="0"/>
              </a:rPr>
              <a:t>«Вторая» теневая экономика </a:t>
            </a:r>
            <a:r>
              <a:rPr lang="ru-RU" dirty="0">
                <a:latin typeface="Times New Roman" pitchFamily="18" charset="0"/>
                <a:cs typeface="Times New Roman" pitchFamily="18" charset="0"/>
              </a:rPr>
              <a:t>– это запрещенная законом скрываемая экономическая деятельность работников «белой» экономики на их рабочих местах, приводящая к скрытому перераспределению ранее созданного национального дохода. С точки зрения общества в целом «вторая» ЭТ не производит никаких новых товаров или услуг: получаемые от «второй» ЭТ выгоды получены одними людьми за счет потерь, которые несут другие люди. </a:t>
            </a:r>
          </a:p>
          <a:p>
            <a:pPr fontAlgn="auto">
              <a:spcBef>
                <a:spcPts val="0"/>
              </a:spcBef>
              <a:spcAft>
                <a:spcPts val="0"/>
              </a:spcAft>
              <a:defRPr/>
            </a:pPr>
            <a:endParaRPr lang="ru-RU" dirty="0">
              <a:latin typeface="Times New Roman" pitchFamily="18" charset="0"/>
              <a:cs typeface="Times New Roman" pitchFamily="18" charset="0"/>
            </a:endParaRPr>
          </a:p>
        </p:txBody>
      </p:sp>
      <p:sp>
        <p:nvSpPr>
          <p:cNvPr id="3" name="TextBox 2"/>
          <p:cNvSpPr txBox="1"/>
          <p:nvPr/>
        </p:nvSpPr>
        <p:spPr>
          <a:xfrm>
            <a:off x="152400" y="2209800"/>
            <a:ext cx="8686800" cy="2032000"/>
          </a:xfrm>
          <a:prstGeom prst="rect">
            <a:avLst/>
          </a:prstGeom>
          <a:noFill/>
        </p:spPr>
        <p:txBody>
          <a:bodyPr>
            <a:spAutoFit/>
          </a:bodyPr>
          <a:lstStyle/>
          <a:p>
            <a:pPr fontAlgn="auto">
              <a:spcBef>
                <a:spcPts val="0"/>
              </a:spcBef>
              <a:spcAft>
                <a:spcPts val="0"/>
              </a:spcAft>
              <a:defRPr/>
            </a:pPr>
            <a:r>
              <a:rPr lang="ru-RU" b="1" dirty="0">
                <a:latin typeface="Times New Roman" pitchFamily="18" charset="0"/>
                <a:cs typeface="Times New Roman" pitchFamily="18" charset="0"/>
              </a:rPr>
              <a:t>«Серая» теневая экономика </a:t>
            </a:r>
            <a:r>
              <a:rPr lang="ru-RU" dirty="0">
                <a:latin typeface="Times New Roman" pitchFamily="18" charset="0"/>
                <a:cs typeface="Times New Roman" pitchFamily="18" charset="0"/>
              </a:rPr>
              <a:t>– разрешенная законом, но нерегистрируемая экономическая деятельность (преимущественно, мелкий бизнес) по производству и реализации обычных товаров и услуг. В отличие от «второй» ЭТ, которая неразрывно связана с «белой» экономикой и паразитирует на ней, «серая» ЭТ функционирует более автономно. В этом секторе ЭТ самостоятельные производители либо сознательно уклоняются от официального учета. </a:t>
            </a:r>
          </a:p>
          <a:p>
            <a:pPr fontAlgn="auto">
              <a:spcBef>
                <a:spcPts val="0"/>
              </a:spcBef>
              <a:spcAft>
                <a:spcPts val="0"/>
              </a:spcAft>
              <a:defRPr/>
            </a:pPr>
            <a:endParaRPr lang="ru-RU" dirty="0">
              <a:latin typeface="Times New Roman" pitchFamily="18" charset="0"/>
              <a:cs typeface="Times New Roman" pitchFamily="18" charset="0"/>
            </a:endParaRPr>
          </a:p>
        </p:txBody>
      </p:sp>
      <p:sp>
        <p:nvSpPr>
          <p:cNvPr id="4" name="TextBox 3"/>
          <p:cNvSpPr txBox="1"/>
          <p:nvPr/>
        </p:nvSpPr>
        <p:spPr>
          <a:xfrm>
            <a:off x="152400" y="4271963"/>
            <a:ext cx="8686800" cy="2309812"/>
          </a:xfrm>
          <a:prstGeom prst="rect">
            <a:avLst/>
          </a:prstGeom>
          <a:noFill/>
        </p:spPr>
        <p:txBody>
          <a:bodyPr>
            <a:spAutoFit/>
          </a:bodyPr>
          <a:lstStyle/>
          <a:p>
            <a:pPr fontAlgn="auto">
              <a:spcBef>
                <a:spcPts val="0"/>
              </a:spcBef>
              <a:spcAft>
                <a:spcPts val="0"/>
              </a:spcAft>
              <a:defRPr/>
            </a:pPr>
            <a:r>
              <a:rPr lang="ru-RU" b="1" dirty="0">
                <a:latin typeface="Times New Roman" pitchFamily="18" charset="0"/>
                <a:cs typeface="Times New Roman" pitchFamily="18" charset="0"/>
              </a:rPr>
              <a:t>«Черная» теневая экономика</a:t>
            </a:r>
            <a:r>
              <a:rPr lang="ru-RU" dirty="0">
                <a:latin typeface="Times New Roman" pitchFamily="18" charset="0"/>
                <a:cs typeface="Times New Roman" pitchFamily="18" charset="0"/>
              </a:rPr>
              <a:t> – запрещенная законом экономическая деятельность, связанная с производством и реализацией запрещенных и остродефицитных товаров и услуг. «Черной» теневой экономикой в широком смысле слова можно считать все виды деятельности, полностью исключенные из нормальной экономической жизни, поскольку они считаются несовместимыми с нею, разрушающими ее. Этой деятельностью может быть не только основанное на насилии перераспределение (кражи, грабежи, вымогательство), но также производство товаров и услуг, разрушающих общество (например, наркобизнес и рэкет). </a:t>
            </a:r>
          </a:p>
        </p:txBody>
      </p:sp>
      <p:sp>
        <p:nvSpPr>
          <p:cNvPr id="5" name="Номер слайда 4"/>
          <p:cNvSpPr>
            <a:spLocks noGrp="1"/>
          </p:cNvSpPr>
          <p:nvPr>
            <p:ph type="sldNum" sz="quarter" idx="12"/>
          </p:nvPr>
        </p:nvSpPr>
        <p:spPr/>
        <p:txBody>
          <a:bodyPr/>
          <a:lstStyle/>
          <a:p>
            <a:fld id="{725C68B6-61C2-468F-89AB-4B9F7531AA68}" type="slidenum">
              <a:rPr lang="ru-RU" smtClean="0"/>
              <a:pPr/>
              <a:t>9</a:t>
            </a:fld>
            <a:endParaRPr lang="ru-RU"/>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706</TotalTime>
  <Words>2619</Words>
  <Application>Microsoft Office PowerPoint</Application>
  <PresentationFormat>Экран (4:3)</PresentationFormat>
  <Paragraphs>298</Paragraphs>
  <Slides>34</Slides>
  <Notes>1</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34</vt:i4>
      </vt:variant>
    </vt:vector>
  </HeadingPairs>
  <TitlesOfParts>
    <vt:vector size="38" baseType="lpstr">
      <vt:lpstr>Arial</vt:lpstr>
      <vt:lpstr>Calibri</vt:lpstr>
      <vt:lpstr>Times New Roman</vt:lpstr>
      <vt:lpstr>Тема Office</vt:lpstr>
      <vt:lpstr>13 Теневая экономика и ее влияние  на экономическую безопасность.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Структура теневой экономики</vt:lpstr>
      <vt:lpstr>Презентация PowerPoint</vt:lpstr>
      <vt:lpstr>Презентация PowerPoint</vt:lpstr>
      <vt:lpstr>Пирамида, которая показывает какие убытки теоретически нес бизнес, если бы не был скрыт.</vt:lpstr>
      <vt:lpstr>Уровень теневой экономики в мире </vt:lpstr>
      <vt:lpstr>Презентация PowerPoint</vt:lpstr>
      <vt:lpstr>Презентация PowerPoint</vt:lpstr>
      <vt:lpstr>Презентация PowerPoint</vt:lpstr>
      <vt:lpstr>Борьба с теневой экономикой</vt:lpstr>
      <vt:lpstr>Презентация PowerPoint</vt:lpstr>
      <vt:lpstr>Презентация PowerPoint</vt:lpstr>
      <vt:lpstr>Презентация PowerPoint</vt:lpstr>
      <vt:lpstr>Презентация PowerPoint</vt:lpstr>
      <vt:lpstr>Презентация PowerPoint</vt:lpstr>
      <vt:lpstr>Минусы и негативные черты теневой экономики</vt:lpstr>
      <vt:lpstr>Плюсы и позитивные черты теневой экономики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13 Дәріс Көлеңкелі экономика және оның экономикалық қауіпсіздікке әсері</dc:title>
  <dc:creator>Lenovo</dc:creator>
  <cp:lastModifiedBy>Pchelp</cp:lastModifiedBy>
  <cp:revision>86</cp:revision>
  <dcterms:created xsi:type="dcterms:W3CDTF">2020-04-05T04:43:32Z</dcterms:created>
  <dcterms:modified xsi:type="dcterms:W3CDTF">2024-09-07T07:11:39Z</dcterms:modified>
</cp:coreProperties>
</file>